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Lst>
  <p:sldIdLst>
    <p:sldId id="256" r:id="rId2"/>
    <p:sldId id="265" r:id="rId3"/>
    <p:sldId id="266" r:id="rId4"/>
    <p:sldId id="257" r:id="rId5"/>
    <p:sldId id="259" r:id="rId6"/>
    <p:sldId id="258" r:id="rId7"/>
    <p:sldId id="260" r:id="rId8"/>
    <p:sldId id="261" r:id="rId9"/>
    <p:sldId id="262" r:id="rId10"/>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66" d="100"/>
          <a:sy n="66" d="100"/>
        </p:scale>
        <p:origin x="-1482" y="-13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2">
        <a:schemeClr val="bg1"/>
      </p:bgRef>
    </p:bg>
    <p:spTree>
      <p:nvGrpSpPr>
        <p:cNvPr id="1" name=""/>
        <p:cNvGrpSpPr/>
        <p:nvPr/>
      </p:nvGrpSpPr>
      <p:grpSpPr>
        <a:xfrm>
          <a:off x="0" y="0"/>
          <a:ext cx="0" cy="0"/>
          <a:chOff x="0" y="0"/>
          <a:chExt cx="0" cy="0"/>
        </a:xfrm>
      </p:grpSpPr>
      <p:sp>
        <p:nvSpPr>
          <p:cNvPr id="8" name="Прямоугольник 7"/>
          <p:cNvSpPr/>
          <p:nvPr/>
        </p:nvSpPr>
        <p:spPr>
          <a:xfrm flipH="1">
            <a:off x="2667000" y="0"/>
            <a:ext cx="6477000" cy="6858000"/>
          </a:xfrm>
          <a:prstGeom prst="rect">
            <a:avLst/>
          </a:prstGeom>
          <a:blipFill>
            <a:blip r:embed="rId2"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Прямая соединительная линия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Заголовок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ru-RU" smtClean="0"/>
              <a:t>Образец заголовка</a:t>
            </a:r>
            <a:endParaRPr kumimoji="0" lang="en-US"/>
          </a:p>
        </p:txBody>
      </p:sp>
      <p:sp>
        <p:nvSpPr>
          <p:cNvPr id="25" name="Подзаголовок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31" name="Дата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5B106E36-FD25-4E2D-B0AA-010F637433A0}" type="datetimeFigureOut">
              <a:rPr lang="ru-RU" smtClean="0"/>
              <a:pPr/>
              <a:t>18.11.2016</a:t>
            </a:fld>
            <a:endParaRPr lang="ru-RU"/>
          </a:p>
        </p:txBody>
      </p:sp>
      <p:sp>
        <p:nvSpPr>
          <p:cNvPr id="18" name="Нижний колонтитул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ru-RU"/>
          </a:p>
        </p:txBody>
      </p:sp>
      <p:sp>
        <p:nvSpPr>
          <p:cNvPr id="29" name="Номер слайда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725C68B6-61C2-468F-89AB-4B9F7531AA68}"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5B106E36-FD25-4E2D-B0AA-010F637433A0}" type="datetimeFigureOut">
              <a:rPr lang="ru-RU" smtClean="0"/>
              <a:pPr/>
              <a:t>18.11.2016</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5B106E36-FD25-4E2D-B0AA-010F637433A0}" type="datetimeFigureOut">
              <a:rPr lang="ru-RU" smtClean="0"/>
              <a:pPr/>
              <a:t>18.11.2016</a:t>
            </a:fld>
            <a:endParaRPr lang="ru-RU"/>
          </a:p>
        </p:txBody>
      </p:sp>
      <p:sp>
        <p:nvSpPr>
          <p:cNvPr id="5" name="Нижний колонтитул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ru-RU"/>
          </a:p>
        </p:txBody>
      </p:sp>
      <p:sp>
        <p:nvSpPr>
          <p:cNvPr id="6" name="Номер слайда 5"/>
          <p:cNvSpPr>
            <a:spLocks noGrp="1"/>
          </p:cNvSpPr>
          <p:nvPr>
            <p:ph type="sldNum" sz="quarter" idx="12"/>
          </p:nvPr>
        </p:nvSpPr>
        <p:spPr>
          <a:xfrm>
            <a:off x="6733952" y="6555112"/>
            <a:ext cx="588336" cy="228600"/>
          </a:xfrm>
        </p:spPr>
        <p:txBody>
          <a:bodyPr/>
          <a:lstStyle>
            <a:extLst/>
          </a:lstStyle>
          <a:p>
            <a:fld id="{725C68B6-61C2-468F-89AB-4B9F7531AA68}"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42048" cy="1143000"/>
          </a:xfrm>
        </p:spPr>
        <p:txBody>
          <a:bodyPr/>
          <a:lstStyle>
            <a:extLst/>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5B106E36-FD25-4E2D-B0AA-010F637433A0}" type="datetimeFigureOut">
              <a:rPr lang="ru-RU" smtClean="0"/>
              <a:pPr/>
              <a:t>18.11.2016</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42048" cy="1143000"/>
          </a:xfrm>
        </p:spPr>
        <p:txBody>
          <a:bodyPr anchor="b"/>
          <a:lstStyle>
            <a:lvl1pPr>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5B106E36-FD25-4E2D-B0AA-010F637433A0}" type="datetimeFigureOut">
              <a:rPr lang="ru-RU" smtClean="0"/>
              <a:pPr/>
              <a:t>18.11.2016</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9" name="Номер слайда 8"/>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42048" cy="1143000"/>
          </a:xfrm>
        </p:spPr>
        <p:txBody>
          <a:bodyPr/>
          <a:lstStyle>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extLst/>
          </a:lstStyle>
          <a:p>
            <a:fld id="{5B106E36-FD25-4E2D-B0AA-010F637433A0}" type="datetimeFigureOut">
              <a:rPr lang="ru-RU" smtClean="0"/>
              <a:pPr/>
              <a:t>18.11.2016</a:t>
            </a:fld>
            <a:endParaRPr lang="ru-RU"/>
          </a:p>
        </p:txBody>
      </p:sp>
      <p:sp>
        <p:nvSpPr>
          <p:cNvPr id="4" name="Нижний колонтитул 3"/>
          <p:cNvSpPr>
            <a:spLocks noGrp="1"/>
          </p:cNvSpPr>
          <p:nvPr>
            <p:ph type="ftr" sz="quarter" idx="11"/>
          </p:nvPr>
        </p:nvSpPr>
        <p:spPr/>
        <p:txBody>
          <a:bodyPr/>
          <a:lstStyle>
            <a:extLst/>
          </a:lstStyle>
          <a:p>
            <a:endParaRPr lang="ru-RU"/>
          </a:p>
        </p:txBody>
      </p:sp>
      <p:sp>
        <p:nvSpPr>
          <p:cNvPr id="5" name="Номер слайда 4"/>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lvl1pPr>
              <a:defRPr>
                <a:solidFill>
                  <a:schemeClr val="tx2"/>
                </a:solidFill>
              </a:defRPr>
            </a:lvl1pPr>
            <a:extLst/>
          </a:lstStyle>
          <a:p>
            <a:fld id="{5B106E36-FD25-4E2D-B0AA-010F637433A0}" type="datetimeFigureOut">
              <a:rPr lang="ru-RU" smtClean="0"/>
              <a:pPr/>
              <a:t>18.11.2016</a:t>
            </a:fld>
            <a:endParaRPr lang="ru-RU"/>
          </a:p>
        </p:txBody>
      </p:sp>
      <p:sp>
        <p:nvSpPr>
          <p:cNvPr id="3" name="Нижний колонтитул 2"/>
          <p:cNvSpPr>
            <a:spLocks noGrp="1"/>
          </p:cNvSpPr>
          <p:nvPr>
            <p:ph type="ftr" sz="quarter" idx="11"/>
          </p:nvPr>
        </p:nvSpPr>
        <p:spPr/>
        <p:txBody>
          <a:bodyPr/>
          <a:lstStyle>
            <a:lvl1pPr>
              <a:defRPr>
                <a:solidFill>
                  <a:schemeClr val="tx2"/>
                </a:solidFill>
              </a:defRPr>
            </a:lvl1pPr>
            <a:extLst/>
          </a:lstStyle>
          <a:p>
            <a:endParaRPr lang="ru-RU"/>
          </a:p>
        </p:txBody>
      </p:sp>
      <p:sp>
        <p:nvSpPr>
          <p:cNvPr id="4" name="Номер слайда 3"/>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5B106E36-FD25-4E2D-B0AA-010F637433A0}" type="datetimeFigureOut">
              <a:rPr lang="ru-RU" smtClean="0"/>
              <a:pPr/>
              <a:t>18.11.2016</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bg>
      <p:bgRef idx="1002">
        <a:schemeClr val="bg2"/>
      </p:bgRef>
    </p:bg>
    <p:spTree>
      <p:nvGrpSpPr>
        <p:cNvPr id="1" name=""/>
        <p:cNvGrpSpPr/>
        <p:nvPr/>
      </p:nvGrpSpPr>
      <p:grpSpPr>
        <a:xfrm>
          <a:off x="0" y="0"/>
          <a:ext cx="0" cy="0"/>
          <a:chOff x="0" y="0"/>
          <a:chExt cx="0" cy="0"/>
        </a:xfrm>
      </p:grpSpPr>
      <p:sp>
        <p:nvSpPr>
          <p:cNvPr id="8" name="Прямоугольник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Прямоугольник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Заголовок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ru-RU" smtClean="0"/>
              <a:t>Образец заголовка</a:t>
            </a:r>
            <a:endParaRPr kumimoji="0" lang="en-US" dirty="0"/>
          </a:p>
        </p:txBody>
      </p:sp>
      <p:sp>
        <p:nvSpPr>
          <p:cNvPr id="4" name="Текст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ru-RU" smtClean="0"/>
              <a:t>Образец текста</a:t>
            </a:r>
          </a:p>
        </p:txBody>
      </p:sp>
      <p:sp>
        <p:nvSpPr>
          <p:cNvPr id="5" name="Дата 4"/>
          <p:cNvSpPr>
            <a:spLocks noGrp="1"/>
          </p:cNvSpPr>
          <p:nvPr>
            <p:ph type="dt" sz="half" idx="10"/>
          </p:nvPr>
        </p:nvSpPr>
        <p:spPr/>
        <p:txBody>
          <a:bodyPr/>
          <a:lstStyle>
            <a:extLst/>
          </a:lstStyle>
          <a:p>
            <a:fld id="{5B106E36-FD25-4E2D-B0AA-010F637433A0}" type="datetimeFigureOut">
              <a:rPr lang="ru-RU" smtClean="0"/>
              <a:pPr/>
              <a:t>18.11.2016</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725C68B6-61C2-468F-89AB-4B9F7531AA68}" type="slidenum">
              <a:rPr lang="ru-RU" smtClean="0"/>
              <a:pPr/>
              <a:t>‹#›</a:t>
            </a:fld>
            <a:endParaRPr lang="ru-RU"/>
          </a:p>
        </p:txBody>
      </p:sp>
      <p:sp>
        <p:nvSpPr>
          <p:cNvPr id="10" name="Рисунок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ru-RU" smtClean="0"/>
              <a:t>Вставка рисунка</a:t>
            </a:r>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5B106E36-FD25-4E2D-B0AA-010F637433A0}" type="datetimeFigureOut">
              <a:rPr lang="ru-RU" smtClean="0"/>
              <a:pPr/>
              <a:t>18.11.2016</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553200" y="274955"/>
            <a:ext cx="1524000" cy="5851525"/>
          </a:xfrm>
        </p:spPr>
        <p:txBody>
          <a:bodyPr vert="eaVert" ancho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42"/>
            <a:ext cx="6019800" cy="5851525"/>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a:xfrm>
            <a:off x="4242816" y="6557946"/>
            <a:ext cx="2002464" cy="226902"/>
          </a:xfrm>
        </p:spPr>
        <p:txBody>
          <a:bodyPr/>
          <a:lstStyle>
            <a:extLst/>
          </a:lstStyle>
          <a:p>
            <a:fld id="{5B106E36-FD25-4E2D-B0AA-010F637433A0}" type="datetimeFigureOut">
              <a:rPr lang="ru-RU" smtClean="0"/>
              <a:pPr/>
              <a:t>18.11.2016</a:t>
            </a:fld>
            <a:endParaRPr lang="ru-RU"/>
          </a:p>
        </p:txBody>
      </p:sp>
      <p:sp>
        <p:nvSpPr>
          <p:cNvPr id="5" name="Нижний колонтитул 4"/>
          <p:cNvSpPr>
            <a:spLocks noGrp="1"/>
          </p:cNvSpPr>
          <p:nvPr>
            <p:ph type="ftr" sz="quarter" idx="11"/>
          </p:nvPr>
        </p:nvSpPr>
        <p:spPr>
          <a:xfrm>
            <a:off x="457200" y="6556248"/>
            <a:ext cx="3657600" cy="228600"/>
          </a:xfrm>
        </p:spPr>
        <p:txBody>
          <a:bodyPr/>
          <a:lstStyle>
            <a:extLst/>
          </a:lstStyle>
          <a:p>
            <a:endParaRPr lang="ru-RU"/>
          </a:p>
        </p:txBody>
      </p:sp>
      <p:sp>
        <p:nvSpPr>
          <p:cNvPr id="6" name="Номер слайда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Прямоугольник 8"/>
          <p:cNvSpPr/>
          <p:nvPr/>
        </p:nvSpPr>
        <p:spPr>
          <a:xfrm flipH="1">
            <a:off x="8153400" y="0"/>
            <a:ext cx="990600" cy="6858000"/>
          </a:xfrm>
          <a:prstGeom prst="rect">
            <a:avLst/>
          </a:prstGeom>
          <a:blipFill>
            <a:blip r:embed="rId13"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Заголовок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ru-RU" smtClean="0"/>
              <a:t>Образец заголовка</a:t>
            </a:r>
            <a:endParaRPr kumimoji="0" lang="en-US"/>
          </a:p>
        </p:txBody>
      </p:sp>
      <p:sp>
        <p:nvSpPr>
          <p:cNvPr id="31" name="Текст 30"/>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7" name="Дата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5B106E36-FD25-4E2D-B0AA-010F637433A0}" type="datetimeFigureOut">
              <a:rPr lang="ru-RU" smtClean="0"/>
              <a:pPr/>
              <a:t>18.11.2016</a:t>
            </a:fld>
            <a:endParaRPr lang="ru-RU"/>
          </a:p>
        </p:txBody>
      </p:sp>
      <p:sp>
        <p:nvSpPr>
          <p:cNvPr id="4" name="Нижний колонтитул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ru-RU"/>
          </a:p>
        </p:txBody>
      </p:sp>
      <p:sp>
        <p:nvSpPr>
          <p:cNvPr id="16" name="Номер слайда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pPr algn="ctr"/>
            <a:r>
              <a:rPr lang="kk-KZ" sz="5400" dirty="0" smtClean="0"/>
              <a:t>Қазақ тілінің білгірлері. </a:t>
            </a:r>
            <a:endParaRPr lang="ru-RU" sz="5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3356992"/>
            <a:ext cx="8460432" cy="1143000"/>
          </a:xfrm>
        </p:spPr>
        <p:txBody>
          <a:bodyPr>
            <a:noAutofit/>
          </a:bodyPr>
          <a:lstStyle/>
          <a:p>
            <a:pPr algn="ctr"/>
            <a:r>
              <a:rPr lang="kk-KZ" sz="6000" dirty="0" smtClean="0"/>
              <a:t>«Өзін-өзі таныстыру»</a:t>
            </a:r>
            <a:r>
              <a:rPr lang="ru-RU" sz="6000" dirty="0" smtClean="0"/>
              <a:t/>
            </a:r>
            <a:br>
              <a:rPr lang="ru-RU" sz="6000" dirty="0" smtClean="0"/>
            </a:br>
            <a:endParaRPr lang="ru-RU" sz="60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3356992"/>
            <a:ext cx="8460432" cy="1143000"/>
          </a:xfrm>
        </p:spPr>
        <p:txBody>
          <a:bodyPr>
            <a:noAutofit/>
          </a:bodyPr>
          <a:lstStyle/>
          <a:p>
            <a:pPr algn="ctr"/>
            <a:r>
              <a:rPr lang="kk-KZ" sz="6000" dirty="0" smtClean="0"/>
              <a:t>«Бәйге» </a:t>
            </a:r>
            <a:r>
              <a:rPr lang="ru-RU" sz="6000" dirty="0" smtClean="0"/>
              <a:t/>
            </a:r>
            <a:br>
              <a:rPr lang="ru-RU" sz="6000" dirty="0" smtClean="0"/>
            </a:br>
            <a:endParaRPr lang="ru-RU" sz="60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404664"/>
            <a:ext cx="7239000" cy="770344"/>
          </a:xfrm>
        </p:spPr>
        <p:txBody>
          <a:bodyPr/>
          <a:lstStyle/>
          <a:p>
            <a:pPr algn="ctr"/>
            <a:r>
              <a:rPr lang="kk-KZ" dirty="0" smtClean="0"/>
              <a:t>«Алғырлар» тобына.</a:t>
            </a:r>
            <a:endParaRPr lang="ru-RU" dirty="0"/>
          </a:p>
        </p:txBody>
      </p:sp>
      <p:sp>
        <p:nvSpPr>
          <p:cNvPr id="3" name="Содержимое 2"/>
          <p:cNvSpPr>
            <a:spLocks noGrp="1"/>
          </p:cNvSpPr>
          <p:nvPr>
            <p:ph idx="1"/>
          </p:nvPr>
        </p:nvSpPr>
        <p:spPr>
          <a:xfrm>
            <a:off x="179512" y="1628800"/>
            <a:ext cx="8280920" cy="4846320"/>
          </a:xfrm>
        </p:spPr>
        <p:txBody>
          <a:bodyPr>
            <a:normAutofit fontScale="77500" lnSpcReduction="20000"/>
          </a:bodyPr>
          <a:lstStyle/>
          <a:p>
            <a:pPr>
              <a:buNone/>
            </a:pPr>
            <a:r>
              <a:rPr lang="kk-KZ" dirty="0" smtClean="0"/>
              <a:t>    1.Қазақтар кімді төрге отырғызады?</a:t>
            </a:r>
          </a:p>
          <a:p>
            <a:pPr>
              <a:buNone/>
            </a:pPr>
            <a:r>
              <a:rPr lang="kk-KZ" dirty="0" smtClean="0"/>
              <a:t>    2.Екі ақынның сөз сайысы.                                                                                                          </a:t>
            </a:r>
            <a:endParaRPr lang="ru-RU" dirty="0" smtClean="0"/>
          </a:p>
          <a:p>
            <a:pPr>
              <a:buNone/>
            </a:pPr>
            <a:r>
              <a:rPr lang="kk-KZ" dirty="0" smtClean="0"/>
              <a:t>    3.Ең алғашқы көктем гүлі                                                                                                                                                              </a:t>
            </a:r>
            <a:endParaRPr lang="ru-RU" dirty="0" smtClean="0"/>
          </a:p>
          <a:p>
            <a:pPr>
              <a:buNone/>
            </a:pPr>
            <a:r>
              <a:rPr lang="kk-KZ" dirty="0" smtClean="0"/>
              <a:t>    4.Дауыстыдан басталып, </a:t>
            </a:r>
          </a:p>
          <a:p>
            <a:pPr>
              <a:buNone/>
            </a:pPr>
            <a:r>
              <a:rPr lang="kk-KZ" dirty="0" smtClean="0"/>
              <a:t>       дауыссыз дыбысқа біткен буын?                                                                                                     </a:t>
            </a:r>
            <a:endParaRPr lang="ru-RU" dirty="0" smtClean="0"/>
          </a:p>
          <a:p>
            <a:pPr>
              <a:buNone/>
            </a:pPr>
            <a:r>
              <a:rPr lang="kk-KZ" dirty="0" smtClean="0"/>
              <a:t>    5.-ау,-еу жұрнақтары арқылы жасалатын </a:t>
            </a:r>
          </a:p>
          <a:p>
            <a:pPr>
              <a:buNone/>
            </a:pPr>
            <a:r>
              <a:rPr lang="kk-KZ" dirty="0" smtClean="0"/>
              <a:t>       сан есім?                                                                                                               </a:t>
            </a:r>
            <a:endParaRPr lang="ru-RU" dirty="0" smtClean="0"/>
          </a:p>
          <a:p>
            <a:pPr>
              <a:buNone/>
            </a:pPr>
            <a:r>
              <a:rPr lang="kk-KZ" dirty="0" smtClean="0"/>
              <a:t>    6. Абайдың шын аты кім?                                                                                                                                   7. «Закон сингорманизма» сөзінің аудармасы?                                                                             8.Иассауи кесенесі қай қалада?                                                                                                      9.Мемлекеттік әнұранның авторы?                                                                                                                                                                                                                       10. «Наурыз» сөзі қай тілден енген?                                                                                                    11. «Мұғалім» сөзінің синонимі?                                                                                                         12.Қазақтың тұңғыш ғарышкері кім?                                                                                     13.12 ай  бұл?                                                                                                                                            14.Көшпелі қазақтардың үйі не?                                                                                                            15.Алғашқы мектеп ашқан кім? </a:t>
            </a:r>
            <a:endParaRPr lang="ru-RU" dirty="0"/>
          </a:p>
        </p:txBody>
      </p:sp>
      <p:sp>
        <p:nvSpPr>
          <p:cNvPr id="4" name="Заголовок 1"/>
          <p:cNvSpPr txBox="1">
            <a:spLocks/>
          </p:cNvSpPr>
          <p:nvPr/>
        </p:nvSpPr>
        <p:spPr>
          <a:xfrm>
            <a:off x="467544" y="332656"/>
            <a:ext cx="7239000" cy="1143000"/>
          </a:xfrm>
          <a:prstGeom prst="rect">
            <a:avLst/>
          </a:prstGeom>
        </p:spPr>
        <p:txBody>
          <a:bodyPr vert="horz" lIns="45720" tIns="0" rIns="45720" bIns="0" anchor="b" anchorCtr="0">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ru-RU" sz="3800" b="1" i="0" u="none" strike="noStrike" kern="1200" cap="all" spc="0" normalizeH="0" baseline="0" noProof="0" dirty="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uLnTx/>
              <a:uFillTx/>
              <a:latin typeface="+mj-lt"/>
              <a:ea typeface="+mj-ea"/>
              <a:cs typeface="+mj-cs"/>
            </a:endParaRPr>
          </a:p>
        </p:txBody>
      </p:sp>
      <p:sp>
        <p:nvSpPr>
          <p:cNvPr id="5" name="Прямоугольник 4"/>
          <p:cNvSpPr/>
          <p:nvPr/>
        </p:nvSpPr>
        <p:spPr>
          <a:xfrm>
            <a:off x="6300192" y="1484784"/>
            <a:ext cx="1607934" cy="369332"/>
          </a:xfrm>
          <a:prstGeom prst="rect">
            <a:avLst/>
          </a:prstGeom>
        </p:spPr>
        <p:txBody>
          <a:bodyPr wrap="square">
            <a:spAutoFit/>
          </a:bodyPr>
          <a:lstStyle/>
          <a:p>
            <a:r>
              <a:rPr lang="kk-KZ" dirty="0" smtClean="0"/>
              <a:t>(қонақты) </a:t>
            </a:r>
            <a:endParaRPr lang="ru-RU" dirty="0"/>
          </a:p>
        </p:txBody>
      </p:sp>
      <p:sp>
        <p:nvSpPr>
          <p:cNvPr id="6" name="Прямоугольник 5"/>
          <p:cNvSpPr/>
          <p:nvPr/>
        </p:nvSpPr>
        <p:spPr>
          <a:xfrm>
            <a:off x="6444208" y="1844824"/>
            <a:ext cx="1051891" cy="369332"/>
          </a:xfrm>
          <a:prstGeom prst="rect">
            <a:avLst/>
          </a:prstGeom>
        </p:spPr>
        <p:txBody>
          <a:bodyPr wrap="none">
            <a:spAutoFit/>
          </a:bodyPr>
          <a:lstStyle/>
          <a:p>
            <a:r>
              <a:rPr lang="kk-KZ" dirty="0" smtClean="0"/>
              <a:t>(айтыс) </a:t>
            </a:r>
            <a:endParaRPr lang="ru-RU" dirty="0"/>
          </a:p>
        </p:txBody>
      </p:sp>
      <p:sp>
        <p:nvSpPr>
          <p:cNvPr id="7" name="Прямоугольник 6"/>
          <p:cNvSpPr/>
          <p:nvPr/>
        </p:nvSpPr>
        <p:spPr>
          <a:xfrm>
            <a:off x="6372200" y="2132856"/>
            <a:ext cx="1462260" cy="369332"/>
          </a:xfrm>
          <a:prstGeom prst="rect">
            <a:avLst/>
          </a:prstGeom>
        </p:spPr>
        <p:txBody>
          <a:bodyPr wrap="none">
            <a:spAutoFit/>
          </a:bodyPr>
          <a:lstStyle/>
          <a:p>
            <a:r>
              <a:rPr lang="kk-KZ" dirty="0" smtClean="0"/>
              <a:t>(бәйшешек)</a:t>
            </a:r>
            <a:endParaRPr lang="ru-RU" dirty="0"/>
          </a:p>
        </p:txBody>
      </p:sp>
      <p:sp>
        <p:nvSpPr>
          <p:cNvPr id="8" name="Прямоугольник 7"/>
          <p:cNvSpPr/>
          <p:nvPr/>
        </p:nvSpPr>
        <p:spPr>
          <a:xfrm>
            <a:off x="6588224" y="2852936"/>
            <a:ext cx="1034257" cy="369332"/>
          </a:xfrm>
          <a:prstGeom prst="rect">
            <a:avLst/>
          </a:prstGeom>
        </p:spPr>
        <p:txBody>
          <a:bodyPr wrap="none">
            <a:spAutoFit/>
          </a:bodyPr>
          <a:lstStyle/>
          <a:p>
            <a:r>
              <a:rPr lang="kk-KZ" dirty="0" smtClean="0"/>
              <a:t>(тұйық) </a:t>
            </a:r>
            <a:endParaRPr lang="ru-RU" dirty="0"/>
          </a:p>
        </p:txBody>
      </p:sp>
      <p:sp>
        <p:nvSpPr>
          <p:cNvPr id="9" name="Прямоугольник 8"/>
          <p:cNvSpPr/>
          <p:nvPr/>
        </p:nvSpPr>
        <p:spPr>
          <a:xfrm>
            <a:off x="6516216" y="3284984"/>
            <a:ext cx="1369286" cy="369332"/>
          </a:xfrm>
          <a:prstGeom prst="rect">
            <a:avLst/>
          </a:prstGeom>
        </p:spPr>
        <p:txBody>
          <a:bodyPr wrap="none">
            <a:spAutoFit/>
          </a:bodyPr>
          <a:lstStyle/>
          <a:p>
            <a:r>
              <a:rPr lang="kk-KZ" dirty="0" smtClean="0"/>
              <a:t>(жинақтық)</a:t>
            </a:r>
            <a:endParaRPr lang="ru-RU" dirty="0"/>
          </a:p>
        </p:txBody>
      </p:sp>
      <p:sp>
        <p:nvSpPr>
          <p:cNvPr id="10" name="Прямоугольник 9"/>
          <p:cNvSpPr/>
          <p:nvPr/>
        </p:nvSpPr>
        <p:spPr>
          <a:xfrm>
            <a:off x="6588224" y="3645024"/>
            <a:ext cx="1369286" cy="369332"/>
          </a:xfrm>
          <a:prstGeom prst="rect">
            <a:avLst/>
          </a:prstGeom>
        </p:spPr>
        <p:txBody>
          <a:bodyPr wrap="none">
            <a:spAutoFit/>
          </a:bodyPr>
          <a:lstStyle/>
          <a:p>
            <a:r>
              <a:rPr lang="kk-KZ" dirty="0" smtClean="0"/>
              <a:t>(Ибраһим) </a:t>
            </a:r>
            <a:endParaRPr lang="ru-RU" dirty="0"/>
          </a:p>
        </p:txBody>
      </p:sp>
      <p:sp>
        <p:nvSpPr>
          <p:cNvPr id="11" name="Прямоугольник 10"/>
          <p:cNvSpPr/>
          <p:nvPr/>
        </p:nvSpPr>
        <p:spPr>
          <a:xfrm>
            <a:off x="6228184" y="3933056"/>
            <a:ext cx="1842171" cy="369332"/>
          </a:xfrm>
          <a:prstGeom prst="rect">
            <a:avLst/>
          </a:prstGeom>
        </p:spPr>
        <p:txBody>
          <a:bodyPr wrap="none">
            <a:spAutoFit/>
          </a:bodyPr>
          <a:lstStyle/>
          <a:p>
            <a:r>
              <a:rPr lang="kk-KZ" dirty="0" smtClean="0"/>
              <a:t>(үндестік заңы)</a:t>
            </a:r>
            <a:endParaRPr lang="ru-RU" dirty="0"/>
          </a:p>
        </p:txBody>
      </p:sp>
      <p:sp>
        <p:nvSpPr>
          <p:cNvPr id="12" name="Прямоугольник 11"/>
          <p:cNvSpPr/>
          <p:nvPr/>
        </p:nvSpPr>
        <p:spPr>
          <a:xfrm>
            <a:off x="6300192" y="4293096"/>
            <a:ext cx="1462260" cy="369332"/>
          </a:xfrm>
          <a:prstGeom prst="rect">
            <a:avLst/>
          </a:prstGeom>
        </p:spPr>
        <p:txBody>
          <a:bodyPr wrap="none">
            <a:spAutoFit/>
          </a:bodyPr>
          <a:lstStyle/>
          <a:p>
            <a:r>
              <a:rPr lang="kk-KZ" dirty="0" smtClean="0"/>
              <a:t>(Түркістан) </a:t>
            </a:r>
            <a:endParaRPr lang="ru-RU" dirty="0"/>
          </a:p>
        </p:txBody>
      </p:sp>
      <p:sp>
        <p:nvSpPr>
          <p:cNvPr id="13" name="Прямоугольник 12"/>
          <p:cNvSpPr/>
          <p:nvPr/>
        </p:nvSpPr>
        <p:spPr>
          <a:xfrm>
            <a:off x="4716016" y="4581128"/>
            <a:ext cx="2145139" cy="369332"/>
          </a:xfrm>
          <a:prstGeom prst="rect">
            <a:avLst/>
          </a:prstGeom>
        </p:spPr>
        <p:txBody>
          <a:bodyPr wrap="none">
            <a:spAutoFit/>
          </a:bodyPr>
          <a:lstStyle/>
          <a:p>
            <a:r>
              <a:rPr lang="kk-KZ" dirty="0" smtClean="0"/>
              <a:t>(Ж.Нәжімеденов, </a:t>
            </a:r>
            <a:endParaRPr lang="ru-RU" dirty="0"/>
          </a:p>
        </p:txBody>
      </p:sp>
      <p:sp>
        <p:nvSpPr>
          <p:cNvPr id="14" name="Прямоугольник 13"/>
          <p:cNvSpPr/>
          <p:nvPr/>
        </p:nvSpPr>
        <p:spPr>
          <a:xfrm>
            <a:off x="6660232" y="4581128"/>
            <a:ext cx="1616148" cy="369332"/>
          </a:xfrm>
          <a:prstGeom prst="rect">
            <a:avLst/>
          </a:prstGeom>
        </p:spPr>
        <p:txBody>
          <a:bodyPr wrap="none">
            <a:spAutoFit/>
          </a:bodyPr>
          <a:lstStyle/>
          <a:p>
            <a:r>
              <a:rPr lang="kk-KZ" dirty="0" smtClean="0"/>
              <a:t>Н.Назарбаев)</a:t>
            </a:r>
            <a:endParaRPr lang="ru-RU" dirty="0"/>
          </a:p>
        </p:txBody>
      </p:sp>
      <p:sp>
        <p:nvSpPr>
          <p:cNvPr id="15" name="Прямоугольник 14"/>
          <p:cNvSpPr/>
          <p:nvPr/>
        </p:nvSpPr>
        <p:spPr>
          <a:xfrm>
            <a:off x="6516216" y="4869160"/>
            <a:ext cx="1002197" cy="369332"/>
          </a:xfrm>
          <a:prstGeom prst="rect">
            <a:avLst/>
          </a:prstGeom>
        </p:spPr>
        <p:txBody>
          <a:bodyPr wrap="none">
            <a:spAutoFit/>
          </a:bodyPr>
          <a:lstStyle/>
          <a:p>
            <a:r>
              <a:rPr lang="kk-KZ" dirty="0" smtClean="0"/>
              <a:t>(парсы)</a:t>
            </a:r>
            <a:endParaRPr lang="ru-RU" dirty="0"/>
          </a:p>
        </p:txBody>
      </p:sp>
      <p:sp>
        <p:nvSpPr>
          <p:cNvPr id="16" name="Прямоугольник 15"/>
          <p:cNvSpPr/>
          <p:nvPr/>
        </p:nvSpPr>
        <p:spPr>
          <a:xfrm>
            <a:off x="6516216" y="5085184"/>
            <a:ext cx="912429" cy="369332"/>
          </a:xfrm>
          <a:prstGeom prst="rect">
            <a:avLst/>
          </a:prstGeom>
        </p:spPr>
        <p:txBody>
          <a:bodyPr wrap="none">
            <a:spAutoFit/>
          </a:bodyPr>
          <a:lstStyle/>
          <a:p>
            <a:r>
              <a:rPr lang="kk-KZ" dirty="0" smtClean="0"/>
              <a:t>(ұстаз)</a:t>
            </a:r>
            <a:endParaRPr lang="ru-RU" dirty="0"/>
          </a:p>
        </p:txBody>
      </p:sp>
      <p:sp>
        <p:nvSpPr>
          <p:cNvPr id="17" name="Прямоугольник 16"/>
          <p:cNvSpPr/>
          <p:nvPr/>
        </p:nvSpPr>
        <p:spPr>
          <a:xfrm>
            <a:off x="5004048" y="5301208"/>
            <a:ext cx="1680268" cy="369332"/>
          </a:xfrm>
          <a:prstGeom prst="rect">
            <a:avLst/>
          </a:prstGeom>
        </p:spPr>
        <p:txBody>
          <a:bodyPr wrap="none">
            <a:spAutoFit/>
          </a:bodyPr>
          <a:lstStyle/>
          <a:p>
            <a:r>
              <a:rPr lang="kk-KZ" dirty="0" smtClean="0"/>
              <a:t>(Т.Әубәкіров)</a:t>
            </a:r>
            <a:endParaRPr lang="ru-RU" dirty="0"/>
          </a:p>
        </p:txBody>
      </p:sp>
      <p:sp>
        <p:nvSpPr>
          <p:cNvPr id="18" name="Прямоугольник 17"/>
          <p:cNvSpPr/>
          <p:nvPr/>
        </p:nvSpPr>
        <p:spPr>
          <a:xfrm>
            <a:off x="6372200" y="5589240"/>
            <a:ext cx="813043" cy="369332"/>
          </a:xfrm>
          <a:prstGeom prst="rect">
            <a:avLst/>
          </a:prstGeom>
        </p:spPr>
        <p:txBody>
          <a:bodyPr wrap="none">
            <a:spAutoFit/>
          </a:bodyPr>
          <a:lstStyle/>
          <a:p>
            <a:r>
              <a:rPr lang="kk-KZ" dirty="0" smtClean="0"/>
              <a:t>(жыл)</a:t>
            </a:r>
            <a:endParaRPr lang="ru-RU" dirty="0"/>
          </a:p>
        </p:txBody>
      </p:sp>
      <p:sp>
        <p:nvSpPr>
          <p:cNvPr id="19" name="Прямоугольник 18"/>
          <p:cNvSpPr/>
          <p:nvPr/>
        </p:nvSpPr>
        <p:spPr>
          <a:xfrm>
            <a:off x="5940152" y="5805264"/>
            <a:ext cx="774571" cy="369332"/>
          </a:xfrm>
          <a:prstGeom prst="rect">
            <a:avLst/>
          </a:prstGeom>
        </p:spPr>
        <p:txBody>
          <a:bodyPr wrap="none">
            <a:spAutoFit/>
          </a:bodyPr>
          <a:lstStyle/>
          <a:p>
            <a:r>
              <a:rPr lang="kk-KZ" dirty="0" smtClean="0"/>
              <a:t>(киіз)</a:t>
            </a:r>
            <a:endParaRPr lang="ru-RU" dirty="0"/>
          </a:p>
        </p:txBody>
      </p:sp>
      <p:sp>
        <p:nvSpPr>
          <p:cNvPr id="20" name="Прямоугольник 19"/>
          <p:cNvSpPr/>
          <p:nvPr/>
        </p:nvSpPr>
        <p:spPr>
          <a:xfrm>
            <a:off x="5004048" y="6021288"/>
            <a:ext cx="2042547" cy="369332"/>
          </a:xfrm>
          <a:prstGeom prst="rect">
            <a:avLst/>
          </a:prstGeom>
        </p:spPr>
        <p:txBody>
          <a:bodyPr wrap="none">
            <a:spAutoFit/>
          </a:bodyPr>
          <a:lstStyle/>
          <a:p>
            <a:r>
              <a:rPr lang="kk-KZ" dirty="0" smtClean="0"/>
              <a:t>(Ы. Алтынсарин) </a:t>
            </a:r>
            <a:endParaRPr lang="ru-RU"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ppt_x"/>
                                          </p:val>
                                        </p:tav>
                                        <p:tav tm="100000">
                                          <p:val>
                                            <p:strVal val="#ppt_x"/>
                                          </p:val>
                                        </p:tav>
                                      </p:tavLst>
                                    </p:anim>
                                    <p:anim calcmode="lin" valueType="num">
                                      <p:cBhvr additive="base">
                                        <p:cTn id="2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fill="hold"/>
                                        <p:tgtEl>
                                          <p:spTgt spid="9"/>
                                        </p:tgtEl>
                                        <p:attrNameLst>
                                          <p:attrName>ppt_x</p:attrName>
                                        </p:attrNameLst>
                                      </p:cBhvr>
                                      <p:tavLst>
                                        <p:tav tm="0">
                                          <p:val>
                                            <p:strVal val="#ppt_x"/>
                                          </p:val>
                                        </p:tav>
                                        <p:tav tm="100000">
                                          <p:val>
                                            <p:strVal val="#ppt_x"/>
                                          </p:val>
                                        </p:tav>
                                      </p:tavLst>
                                    </p:anim>
                                    <p:anim calcmode="lin" valueType="num">
                                      <p:cBhvr additive="base">
                                        <p:cTn id="3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additive="base">
                                        <p:cTn id="37" dur="500" fill="hold"/>
                                        <p:tgtEl>
                                          <p:spTgt spid="10"/>
                                        </p:tgtEl>
                                        <p:attrNameLst>
                                          <p:attrName>ppt_x</p:attrName>
                                        </p:attrNameLst>
                                      </p:cBhvr>
                                      <p:tavLst>
                                        <p:tav tm="0">
                                          <p:val>
                                            <p:strVal val="#ppt_x"/>
                                          </p:val>
                                        </p:tav>
                                        <p:tav tm="100000">
                                          <p:val>
                                            <p:strVal val="#ppt_x"/>
                                          </p:val>
                                        </p:tav>
                                      </p:tavLst>
                                    </p:anim>
                                    <p:anim calcmode="lin" valueType="num">
                                      <p:cBhvr additive="base">
                                        <p:cTn id="3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1"/>
                                        </p:tgtEl>
                                        <p:attrNameLst>
                                          <p:attrName>style.visibility</p:attrName>
                                        </p:attrNameLst>
                                      </p:cBhvr>
                                      <p:to>
                                        <p:strVal val="visible"/>
                                      </p:to>
                                    </p:set>
                                    <p:anim calcmode="lin" valueType="num">
                                      <p:cBhvr additive="base">
                                        <p:cTn id="43" dur="500" fill="hold"/>
                                        <p:tgtEl>
                                          <p:spTgt spid="11"/>
                                        </p:tgtEl>
                                        <p:attrNameLst>
                                          <p:attrName>ppt_x</p:attrName>
                                        </p:attrNameLst>
                                      </p:cBhvr>
                                      <p:tavLst>
                                        <p:tav tm="0">
                                          <p:val>
                                            <p:strVal val="#ppt_x"/>
                                          </p:val>
                                        </p:tav>
                                        <p:tav tm="100000">
                                          <p:val>
                                            <p:strVal val="#ppt_x"/>
                                          </p:val>
                                        </p:tav>
                                      </p:tavLst>
                                    </p:anim>
                                    <p:anim calcmode="lin" valueType="num">
                                      <p:cBhvr additive="base">
                                        <p:cTn id="4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2"/>
                                        </p:tgtEl>
                                        <p:attrNameLst>
                                          <p:attrName>style.visibility</p:attrName>
                                        </p:attrNameLst>
                                      </p:cBhvr>
                                      <p:to>
                                        <p:strVal val="visible"/>
                                      </p:to>
                                    </p:set>
                                    <p:anim calcmode="lin" valueType="num">
                                      <p:cBhvr additive="base">
                                        <p:cTn id="49" dur="500" fill="hold"/>
                                        <p:tgtEl>
                                          <p:spTgt spid="12"/>
                                        </p:tgtEl>
                                        <p:attrNameLst>
                                          <p:attrName>ppt_x</p:attrName>
                                        </p:attrNameLst>
                                      </p:cBhvr>
                                      <p:tavLst>
                                        <p:tav tm="0">
                                          <p:val>
                                            <p:strVal val="#ppt_x"/>
                                          </p:val>
                                        </p:tav>
                                        <p:tav tm="100000">
                                          <p:val>
                                            <p:strVal val="#ppt_x"/>
                                          </p:val>
                                        </p:tav>
                                      </p:tavLst>
                                    </p:anim>
                                    <p:anim calcmode="lin" valueType="num">
                                      <p:cBhvr additive="base">
                                        <p:cTn id="5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3"/>
                                        </p:tgtEl>
                                        <p:attrNameLst>
                                          <p:attrName>style.visibility</p:attrName>
                                        </p:attrNameLst>
                                      </p:cBhvr>
                                      <p:to>
                                        <p:strVal val="visible"/>
                                      </p:to>
                                    </p:set>
                                    <p:anim calcmode="lin" valueType="num">
                                      <p:cBhvr additive="base">
                                        <p:cTn id="55" dur="500" fill="hold"/>
                                        <p:tgtEl>
                                          <p:spTgt spid="13"/>
                                        </p:tgtEl>
                                        <p:attrNameLst>
                                          <p:attrName>ppt_x</p:attrName>
                                        </p:attrNameLst>
                                      </p:cBhvr>
                                      <p:tavLst>
                                        <p:tav tm="0">
                                          <p:val>
                                            <p:strVal val="#ppt_x"/>
                                          </p:val>
                                        </p:tav>
                                        <p:tav tm="100000">
                                          <p:val>
                                            <p:strVal val="#ppt_x"/>
                                          </p:val>
                                        </p:tav>
                                      </p:tavLst>
                                    </p:anim>
                                    <p:anim calcmode="lin" valueType="num">
                                      <p:cBhvr additive="base">
                                        <p:cTn id="56"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14"/>
                                        </p:tgtEl>
                                        <p:attrNameLst>
                                          <p:attrName>style.visibility</p:attrName>
                                        </p:attrNameLst>
                                      </p:cBhvr>
                                      <p:to>
                                        <p:strVal val="visible"/>
                                      </p:to>
                                    </p:set>
                                    <p:anim calcmode="lin" valueType="num">
                                      <p:cBhvr additive="base">
                                        <p:cTn id="61" dur="500" fill="hold"/>
                                        <p:tgtEl>
                                          <p:spTgt spid="14"/>
                                        </p:tgtEl>
                                        <p:attrNameLst>
                                          <p:attrName>ppt_x</p:attrName>
                                        </p:attrNameLst>
                                      </p:cBhvr>
                                      <p:tavLst>
                                        <p:tav tm="0">
                                          <p:val>
                                            <p:strVal val="#ppt_x"/>
                                          </p:val>
                                        </p:tav>
                                        <p:tav tm="100000">
                                          <p:val>
                                            <p:strVal val="#ppt_x"/>
                                          </p:val>
                                        </p:tav>
                                      </p:tavLst>
                                    </p:anim>
                                    <p:anim calcmode="lin" valueType="num">
                                      <p:cBhvr additive="base">
                                        <p:cTn id="62"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15"/>
                                        </p:tgtEl>
                                        <p:attrNameLst>
                                          <p:attrName>style.visibility</p:attrName>
                                        </p:attrNameLst>
                                      </p:cBhvr>
                                      <p:to>
                                        <p:strVal val="visible"/>
                                      </p:to>
                                    </p:set>
                                    <p:anim calcmode="lin" valueType="num">
                                      <p:cBhvr additive="base">
                                        <p:cTn id="67" dur="500" fill="hold"/>
                                        <p:tgtEl>
                                          <p:spTgt spid="15"/>
                                        </p:tgtEl>
                                        <p:attrNameLst>
                                          <p:attrName>ppt_x</p:attrName>
                                        </p:attrNameLst>
                                      </p:cBhvr>
                                      <p:tavLst>
                                        <p:tav tm="0">
                                          <p:val>
                                            <p:strVal val="#ppt_x"/>
                                          </p:val>
                                        </p:tav>
                                        <p:tav tm="100000">
                                          <p:val>
                                            <p:strVal val="#ppt_x"/>
                                          </p:val>
                                        </p:tav>
                                      </p:tavLst>
                                    </p:anim>
                                    <p:anim calcmode="lin" valueType="num">
                                      <p:cBhvr additive="base">
                                        <p:cTn id="6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16"/>
                                        </p:tgtEl>
                                        <p:attrNameLst>
                                          <p:attrName>style.visibility</p:attrName>
                                        </p:attrNameLst>
                                      </p:cBhvr>
                                      <p:to>
                                        <p:strVal val="visible"/>
                                      </p:to>
                                    </p:set>
                                    <p:anim calcmode="lin" valueType="num">
                                      <p:cBhvr additive="base">
                                        <p:cTn id="73" dur="500" fill="hold"/>
                                        <p:tgtEl>
                                          <p:spTgt spid="16"/>
                                        </p:tgtEl>
                                        <p:attrNameLst>
                                          <p:attrName>ppt_x</p:attrName>
                                        </p:attrNameLst>
                                      </p:cBhvr>
                                      <p:tavLst>
                                        <p:tav tm="0">
                                          <p:val>
                                            <p:strVal val="#ppt_x"/>
                                          </p:val>
                                        </p:tav>
                                        <p:tav tm="100000">
                                          <p:val>
                                            <p:strVal val="#ppt_x"/>
                                          </p:val>
                                        </p:tav>
                                      </p:tavLst>
                                    </p:anim>
                                    <p:anim calcmode="lin" valueType="num">
                                      <p:cBhvr additive="base">
                                        <p:cTn id="74"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grpId="0" nodeType="clickEffect">
                                  <p:stCondLst>
                                    <p:cond delay="0"/>
                                  </p:stCondLst>
                                  <p:childTnLst>
                                    <p:set>
                                      <p:cBhvr>
                                        <p:cTn id="78" dur="1" fill="hold">
                                          <p:stCondLst>
                                            <p:cond delay="0"/>
                                          </p:stCondLst>
                                        </p:cTn>
                                        <p:tgtEl>
                                          <p:spTgt spid="17"/>
                                        </p:tgtEl>
                                        <p:attrNameLst>
                                          <p:attrName>style.visibility</p:attrName>
                                        </p:attrNameLst>
                                      </p:cBhvr>
                                      <p:to>
                                        <p:strVal val="visible"/>
                                      </p:to>
                                    </p:set>
                                    <p:anim calcmode="lin" valueType="num">
                                      <p:cBhvr additive="base">
                                        <p:cTn id="79" dur="500" fill="hold"/>
                                        <p:tgtEl>
                                          <p:spTgt spid="17"/>
                                        </p:tgtEl>
                                        <p:attrNameLst>
                                          <p:attrName>ppt_x</p:attrName>
                                        </p:attrNameLst>
                                      </p:cBhvr>
                                      <p:tavLst>
                                        <p:tav tm="0">
                                          <p:val>
                                            <p:strVal val="#ppt_x"/>
                                          </p:val>
                                        </p:tav>
                                        <p:tav tm="100000">
                                          <p:val>
                                            <p:strVal val="#ppt_x"/>
                                          </p:val>
                                        </p:tav>
                                      </p:tavLst>
                                    </p:anim>
                                    <p:anim calcmode="lin" valueType="num">
                                      <p:cBhvr additive="base">
                                        <p:cTn id="80"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grpId="0" nodeType="clickEffect">
                                  <p:stCondLst>
                                    <p:cond delay="0"/>
                                  </p:stCondLst>
                                  <p:childTnLst>
                                    <p:set>
                                      <p:cBhvr>
                                        <p:cTn id="84" dur="1" fill="hold">
                                          <p:stCondLst>
                                            <p:cond delay="0"/>
                                          </p:stCondLst>
                                        </p:cTn>
                                        <p:tgtEl>
                                          <p:spTgt spid="18"/>
                                        </p:tgtEl>
                                        <p:attrNameLst>
                                          <p:attrName>style.visibility</p:attrName>
                                        </p:attrNameLst>
                                      </p:cBhvr>
                                      <p:to>
                                        <p:strVal val="visible"/>
                                      </p:to>
                                    </p:set>
                                    <p:anim calcmode="lin" valueType="num">
                                      <p:cBhvr additive="base">
                                        <p:cTn id="85" dur="500" fill="hold"/>
                                        <p:tgtEl>
                                          <p:spTgt spid="18"/>
                                        </p:tgtEl>
                                        <p:attrNameLst>
                                          <p:attrName>ppt_x</p:attrName>
                                        </p:attrNameLst>
                                      </p:cBhvr>
                                      <p:tavLst>
                                        <p:tav tm="0">
                                          <p:val>
                                            <p:strVal val="#ppt_x"/>
                                          </p:val>
                                        </p:tav>
                                        <p:tav tm="100000">
                                          <p:val>
                                            <p:strVal val="#ppt_x"/>
                                          </p:val>
                                        </p:tav>
                                      </p:tavLst>
                                    </p:anim>
                                    <p:anim calcmode="lin" valueType="num">
                                      <p:cBhvr additive="base">
                                        <p:cTn id="86"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4" fill="hold" grpId="0" nodeType="clickEffect">
                                  <p:stCondLst>
                                    <p:cond delay="0"/>
                                  </p:stCondLst>
                                  <p:childTnLst>
                                    <p:set>
                                      <p:cBhvr>
                                        <p:cTn id="90" dur="1" fill="hold">
                                          <p:stCondLst>
                                            <p:cond delay="0"/>
                                          </p:stCondLst>
                                        </p:cTn>
                                        <p:tgtEl>
                                          <p:spTgt spid="19"/>
                                        </p:tgtEl>
                                        <p:attrNameLst>
                                          <p:attrName>style.visibility</p:attrName>
                                        </p:attrNameLst>
                                      </p:cBhvr>
                                      <p:to>
                                        <p:strVal val="visible"/>
                                      </p:to>
                                    </p:set>
                                    <p:anim calcmode="lin" valueType="num">
                                      <p:cBhvr additive="base">
                                        <p:cTn id="91" dur="500" fill="hold"/>
                                        <p:tgtEl>
                                          <p:spTgt spid="19"/>
                                        </p:tgtEl>
                                        <p:attrNameLst>
                                          <p:attrName>ppt_x</p:attrName>
                                        </p:attrNameLst>
                                      </p:cBhvr>
                                      <p:tavLst>
                                        <p:tav tm="0">
                                          <p:val>
                                            <p:strVal val="#ppt_x"/>
                                          </p:val>
                                        </p:tav>
                                        <p:tav tm="100000">
                                          <p:val>
                                            <p:strVal val="#ppt_x"/>
                                          </p:val>
                                        </p:tav>
                                      </p:tavLst>
                                    </p:anim>
                                    <p:anim calcmode="lin" valueType="num">
                                      <p:cBhvr additive="base">
                                        <p:cTn id="92"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2" presetClass="entr" presetSubtype="4" fill="hold" grpId="0" nodeType="clickEffect">
                                  <p:stCondLst>
                                    <p:cond delay="0"/>
                                  </p:stCondLst>
                                  <p:childTnLst>
                                    <p:set>
                                      <p:cBhvr>
                                        <p:cTn id="96" dur="1" fill="hold">
                                          <p:stCondLst>
                                            <p:cond delay="0"/>
                                          </p:stCondLst>
                                        </p:cTn>
                                        <p:tgtEl>
                                          <p:spTgt spid="20"/>
                                        </p:tgtEl>
                                        <p:attrNameLst>
                                          <p:attrName>style.visibility</p:attrName>
                                        </p:attrNameLst>
                                      </p:cBhvr>
                                      <p:to>
                                        <p:strVal val="visible"/>
                                      </p:to>
                                    </p:set>
                                    <p:anim calcmode="lin" valueType="num">
                                      <p:cBhvr additive="base">
                                        <p:cTn id="97" dur="500" fill="hold"/>
                                        <p:tgtEl>
                                          <p:spTgt spid="20"/>
                                        </p:tgtEl>
                                        <p:attrNameLst>
                                          <p:attrName>ppt_x</p:attrName>
                                        </p:attrNameLst>
                                      </p:cBhvr>
                                      <p:tavLst>
                                        <p:tav tm="0">
                                          <p:val>
                                            <p:strVal val="#ppt_x"/>
                                          </p:val>
                                        </p:tav>
                                        <p:tav tm="100000">
                                          <p:val>
                                            <p:strVal val="#ppt_x"/>
                                          </p:val>
                                        </p:tav>
                                      </p:tavLst>
                                    </p:anim>
                                    <p:anim calcmode="lin" valueType="num">
                                      <p:cBhvr additive="base">
                                        <p:cTn id="98"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P spid="10" grpId="0"/>
      <p:bldP spid="11" grpId="0"/>
      <p:bldP spid="12" grpId="0"/>
      <p:bldP spid="13" grpId="0"/>
      <p:bldP spid="14" grpId="0"/>
      <p:bldP spid="15" grpId="0"/>
      <p:bldP spid="16" grpId="0"/>
      <p:bldP spid="17" grpId="0"/>
      <p:bldP spid="18" grpId="0"/>
      <p:bldP spid="19" grpId="0"/>
      <p:bldP spid="2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404664"/>
            <a:ext cx="7239000" cy="770344"/>
          </a:xfrm>
        </p:spPr>
        <p:txBody>
          <a:bodyPr/>
          <a:lstStyle/>
          <a:p>
            <a:pPr algn="ctr"/>
            <a:r>
              <a:rPr lang="kk-KZ" dirty="0" smtClean="0"/>
              <a:t>« Жас қыран» тобына </a:t>
            </a:r>
            <a:endParaRPr lang="ru-RU" dirty="0"/>
          </a:p>
        </p:txBody>
      </p:sp>
      <p:sp>
        <p:nvSpPr>
          <p:cNvPr id="3" name="Содержимое 2"/>
          <p:cNvSpPr>
            <a:spLocks noGrp="1"/>
          </p:cNvSpPr>
          <p:nvPr>
            <p:ph idx="1"/>
          </p:nvPr>
        </p:nvSpPr>
        <p:spPr>
          <a:xfrm>
            <a:off x="179512" y="1628800"/>
            <a:ext cx="8280920" cy="4846320"/>
          </a:xfrm>
        </p:spPr>
        <p:txBody>
          <a:bodyPr>
            <a:normAutofit fontScale="77500" lnSpcReduction="20000"/>
          </a:bodyPr>
          <a:lstStyle/>
          <a:p>
            <a:pPr>
              <a:buNone/>
            </a:pPr>
            <a:r>
              <a:rPr lang="kk-KZ" dirty="0" smtClean="0"/>
              <a:t>                                                                                                                                                   1.Абайдың неше қара сөзі бар?                                                                                                                            2.Қазір қандай мезгіл?                                                                                                                             3.Қазақтың батыр қыздары?                                                                                               4.Қазақтың ұлы ғалымы,</a:t>
            </a:r>
          </a:p>
          <a:p>
            <a:pPr>
              <a:buNone/>
            </a:pPr>
            <a:r>
              <a:rPr lang="kk-KZ" dirty="0" smtClean="0"/>
              <a:t>       Отырар қаласында туған кім?                                                              5.Қ.Р. неше елмен шектеседі?                                                                                                               6. «Подлежащее» сөзінің аудармасы қалай?                                                                                 7.Киіз үйдің төбесі?                                                                                                                         8.Бала оқытатын адам?                                                                                                                 9.Орта жүздің биі?                                                                                                                             10.Елтаңбаның авторы?                                                                                                                                                                                                                                                    11. «Оқушы» сөзінің синонимі?                                                                                                            12.-ыншы,-інші жұрнақтары арқылы </a:t>
            </a:r>
          </a:p>
          <a:p>
            <a:pPr>
              <a:buNone/>
            </a:pPr>
            <a:r>
              <a:rPr lang="kk-KZ" dirty="0" smtClean="0"/>
              <a:t>         жасалатын сан есім?                                                      13.Күйді орындаушы адам?                                                                                                                 14.Бәйтеректің биіктігі неше метр?                                                                                                          15.Астананың туған күні?                                                                                                                    </a:t>
            </a:r>
            <a:endParaRPr lang="ru-RU" dirty="0" smtClean="0"/>
          </a:p>
          <a:p>
            <a:pPr>
              <a:buNone/>
            </a:pPr>
            <a:endParaRPr lang="ru-RU" dirty="0"/>
          </a:p>
        </p:txBody>
      </p:sp>
      <p:sp>
        <p:nvSpPr>
          <p:cNvPr id="4" name="Заголовок 1"/>
          <p:cNvSpPr txBox="1">
            <a:spLocks/>
          </p:cNvSpPr>
          <p:nvPr/>
        </p:nvSpPr>
        <p:spPr>
          <a:xfrm>
            <a:off x="467544" y="332656"/>
            <a:ext cx="7239000" cy="1143000"/>
          </a:xfrm>
          <a:prstGeom prst="rect">
            <a:avLst/>
          </a:prstGeom>
        </p:spPr>
        <p:txBody>
          <a:bodyPr vert="horz" lIns="45720" tIns="0" rIns="45720" bIns="0" anchor="b" anchorCtr="0">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ru-RU" sz="3800" b="1" i="0" u="none" strike="noStrike" kern="1200" cap="all" spc="0" normalizeH="0" baseline="0" noProof="0" dirty="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uLnTx/>
              <a:uFillTx/>
              <a:latin typeface="+mj-lt"/>
              <a:ea typeface="+mj-ea"/>
              <a:cs typeface="+mj-cs"/>
            </a:endParaRPr>
          </a:p>
        </p:txBody>
      </p:sp>
      <p:sp>
        <p:nvSpPr>
          <p:cNvPr id="5" name="Прямоугольник 4"/>
          <p:cNvSpPr/>
          <p:nvPr/>
        </p:nvSpPr>
        <p:spPr>
          <a:xfrm>
            <a:off x="5436096" y="1772816"/>
            <a:ext cx="1607934" cy="369332"/>
          </a:xfrm>
          <a:prstGeom prst="rect">
            <a:avLst/>
          </a:prstGeom>
        </p:spPr>
        <p:txBody>
          <a:bodyPr wrap="square">
            <a:spAutoFit/>
          </a:bodyPr>
          <a:lstStyle/>
          <a:p>
            <a:r>
              <a:rPr lang="kk-KZ" dirty="0" smtClean="0"/>
              <a:t>45 </a:t>
            </a:r>
            <a:endParaRPr lang="ru-RU" dirty="0"/>
          </a:p>
        </p:txBody>
      </p:sp>
      <p:sp>
        <p:nvSpPr>
          <p:cNvPr id="6" name="Прямоугольник 5"/>
          <p:cNvSpPr/>
          <p:nvPr/>
        </p:nvSpPr>
        <p:spPr>
          <a:xfrm>
            <a:off x="5508104" y="1988840"/>
            <a:ext cx="522900" cy="369332"/>
          </a:xfrm>
          <a:prstGeom prst="rect">
            <a:avLst/>
          </a:prstGeom>
        </p:spPr>
        <p:txBody>
          <a:bodyPr wrap="none">
            <a:spAutoFit/>
          </a:bodyPr>
          <a:lstStyle/>
          <a:p>
            <a:r>
              <a:rPr lang="kk-KZ" dirty="0" smtClean="0"/>
              <a:t>күз</a:t>
            </a:r>
            <a:endParaRPr lang="ru-RU" dirty="0"/>
          </a:p>
        </p:txBody>
      </p:sp>
      <p:sp>
        <p:nvSpPr>
          <p:cNvPr id="7" name="Прямоугольник 6"/>
          <p:cNvSpPr/>
          <p:nvPr/>
        </p:nvSpPr>
        <p:spPr>
          <a:xfrm>
            <a:off x="6084168" y="2204864"/>
            <a:ext cx="1901483" cy="369332"/>
          </a:xfrm>
          <a:prstGeom prst="rect">
            <a:avLst/>
          </a:prstGeom>
        </p:spPr>
        <p:txBody>
          <a:bodyPr wrap="none">
            <a:spAutoFit/>
          </a:bodyPr>
          <a:lstStyle/>
          <a:p>
            <a:r>
              <a:rPr lang="kk-KZ" dirty="0" smtClean="0"/>
              <a:t>(Әлия, Мәншүк)</a:t>
            </a:r>
            <a:endParaRPr lang="ru-RU" dirty="0"/>
          </a:p>
        </p:txBody>
      </p:sp>
      <p:sp>
        <p:nvSpPr>
          <p:cNvPr id="8" name="Прямоугольник 7"/>
          <p:cNvSpPr/>
          <p:nvPr/>
        </p:nvSpPr>
        <p:spPr>
          <a:xfrm>
            <a:off x="6156176" y="2708920"/>
            <a:ext cx="1604927" cy="369332"/>
          </a:xfrm>
          <a:prstGeom prst="rect">
            <a:avLst/>
          </a:prstGeom>
        </p:spPr>
        <p:txBody>
          <a:bodyPr wrap="none">
            <a:spAutoFit/>
          </a:bodyPr>
          <a:lstStyle/>
          <a:p>
            <a:r>
              <a:rPr lang="kk-KZ" dirty="0" smtClean="0"/>
              <a:t>(Әл-Фараби) </a:t>
            </a:r>
            <a:endParaRPr lang="ru-RU" dirty="0"/>
          </a:p>
        </p:txBody>
      </p:sp>
      <p:sp>
        <p:nvSpPr>
          <p:cNvPr id="9" name="Прямоугольник 8"/>
          <p:cNvSpPr/>
          <p:nvPr/>
        </p:nvSpPr>
        <p:spPr>
          <a:xfrm>
            <a:off x="6372200" y="3068960"/>
            <a:ext cx="476412" cy="369332"/>
          </a:xfrm>
          <a:prstGeom prst="rect">
            <a:avLst/>
          </a:prstGeom>
        </p:spPr>
        <p:txBody>
          <a:bodyPr wrap="none">
            <a:spAutoFit/>
          </a:bodyPr>
          <a:lstStyle/>
          <a:p>
            <a:r>
              <a:rPr lang="kk-KZ" dirty="0" smtClean="0"/>
              <a:t>(5)</a:t>
            </a:r>
            <a:endParaRPr lang="ru-RU" dirty="0"/>
          </a:p>
        </p:txBody>
      </p:sp>
      <p:sp>
        <p:nvSpPr>
          <p:cNvPr id="10" name="Прямоугольник 9"/>
          <p:cNvSpPr/>
          <p:nvPr/>
        </p:nvSpPr>
        <p:spPr>
          <a:xfrm>
            <a:off x="6372200" y="3356992"/>
            <a:ext cx="1455848" cy="369332"/>
          </a:xfrm>
          <a:prstGeom prst="rect">
            <a:avLst/>
          </a:prstGeom>
        </p:spPr>
        <p:txBody>
          <a:bodyPr wrap="none">
            <a:spAutoFit/>
          </a:bodyPr>
          <a:lstStyle/>
          <a:p>
            <a:r>
              <a:rPr lang="kk-KZ" dirty="0" smtClean="0"/>
              <a:t>(бастауыш) </a:t>
            </a:r>
            <a:endParaRPr lang="ru-RU" dirty="0"/>
          </a:p>
        </p:txBody>
      </p:sp>
      <p:sp>
        <p:nvSpPr>
          <p:cNvPr id="11" name="Прямоугольник 10"/>
          <p:cNvSpPr/>
          <p:nvPr/>
        </p:nvSpPr>
        <p:spPr>
          <a:xfrm>
            <a:off x="6156176" y="3645024"/>
            <a:ext cx="1282723" cy="369332"/>
          </a:xfrm>
          <a:prstGeom prst="rect">
            <a:avLst/>
          </a:prstGeom>
        </p:spPr>
        <p:txBody>
          <a:bodyPr wrap="none">
            <a:spAutoFit/>
          </a:bodyPr>
          <a:lstStyle/>
          <a:p>
            <a:r>
              <a:rPr lang="kk-KZ" dirty="0" smtClean="0"/>
              <a:t>(шаңырақ)</a:t>
            </a:r>
            <a:endParaRPr lang="ru-RU" dirty="0"/>
          </a:p>
        </p:txBody>
      </p:sp>
      <p:sp>
        <p:nvSpPr>
          <p:cNvPr id="12" name="Прямоугольник 11"/>
          <p:cNvSpPr/>
          <p:nvPr/>
        </p:nvSpPr>
        <p:spPr>
          <a:xfrm>
            <a:off x="6228184" y="3933056"/>
            <a:ext cx="1183337" cy="369332"/>
          </a:xfrm>
          <a:prstGeom prst="rect">
            <a:avLst/>
          </a:prstGeom>
        </p:spPr>
        <p:txBody>
          <a:bodyPr wrap="none">
            <a:spAutoFit/>
          </a:bodyPr>
          <a:lstStyle/>
          <a:p>
            <a:r>
              <a:rPr lang="kk-KZ" dirty="0" smtClean="0"/>
              <a:t>(мұғалім)</a:t>
            </a:r>
            <a:endParaRPr lang="ru-RU" dirty="0"/>
          </a:p>
        </p:txBody>
      </p:sp>
      <p:sp>
        <p:nvSpPr>
          <p:cNvPr id="21" name="Прямоугольник 20"/>
          <p:cNvSpPr/>
          <p:nvPr/>
        </p:nvSpPr>
        <p:spPr>
          <a:xfrm>
            <a:off x="5652120" y="4149080"/>
            <a:ext cx="1410964" cy="369332"/>
          </a:xfrm>
          <a:prstGeom prst="rect">
            <a:avLst/>
          </a:prstGeom>
        </p:spPr>
        <p:txBody>
          <a:bodyPr wrap="none">
            <a:spAutoFit/>
          </a:bodyPr>
          <a:lstStyle/>
          <a:p>
            <a:r>
              <a:rPr lang="kk-KZ" dirty="0" smtClean="0"/>
              <a:t>(Қазбек би)</a:t>
            </a:r>
            <a:endParaRPr lang="ru-RU" dirty="0"/>
          </a:p>
        </p:txBody>
      </p:sp>
      <p:sp>
        <p:nvSpPr>
          <p:cNvPr id="1025" name="Rectangle 1"/>
          <p:cNvSpPr>
            <a:spLocks noChangeArrowheads="1"/>
          </p:cNvSpPr>
          <p:nvPr/>
        </p:nvSpPr>
        <p:spPr bwMode="auto">
          <a:xfrm>
            <a:off x="5076056" y="4406335"/>
            <a:ext cx="3127075"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kk-KZ"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Ш.Уәлиханов , Ж.Мәлібеков)</a:t>
            </a:r>
            <a:r>
              <a:rPr kumimoji="0" lang="ru-RU" sz="1600" b="0" i="0" u="none" strike="noStrike" cap="none" normalizeH="0" baseline="0" dirty="0" smtClean="0">
                <a:ln>
                  <a:noFill/>
                </a:ln>
                <a:solidFill>
                  <a:schemeClr val="tx1"/>
                </a:solidFill>
                <a:effectLst/>
                <a:latin typeface="Arial" pitchFamily="34" charset="0"/>
                <a:cs typeface="Arial" pitchFamily="34" charset="0"/>
              </a:rPr>
              <a:t> </a:t>
            </a:r>
          </a:p>
        </p:txBody>
      </p:sp>
      <p:sp>
        <p:nvSpPr>
          <p:cNvPr id="23" name="Прямоугольник 22"/>
          <p:cNvSpPr/>
          <p:nvPr/>
        </p:nvSpPr>
        <p:spPr>
          <a:xfrm>
            <a:off x="5508104" y="4581128"/>
            <a:ext cx="1074333" cy="369332"/>
          </a:xfrm>
          <a:prstGeom prst="rect">
            <a:avLst/>
          </a:prstGeom>
        </p:spPr>
        <p:txBody>
          <a:bodyPr wrap="none">
            <a:spAutoFit/>
          </a:bodyPr>
          <a:lstStyle/>
          <a:p>
            <a:r>
              <a:rPr lang="kk-KZ" dirty="0" smtClean="0"/>
              <a:t>(шәкірт)</a:t>
            </a:r>
            <a:endParaRPr lang="ru-RU" dirty="0"/>
          </a:p>
        </p:txBody>
      </p:sp>
      <p:sp>
        <p:nvSpPr>
          <p:cNvPr id="24" name="Прямоугольник 23"/>
          <p:cNvSpPr/>
          <p:nvPr/>
        </p:nvSpPr>
        <p:spPr>
          <a:xfrm>
            <a:off x="5652120" y="4941168"/>
            <a:ext cx="1071127" cy="369332"/>
          </a:xfrm>
          <a:prstGeom prst="rect">
            <a:avLst/>
          </a:prstGeom>
        </p:spPr>
        <p:txBody>
          <a:bodyPr wrap="none">
            <a:spAutoFit/>
          </a:bodyPr>
          <a:lstStyle/>
          <a:p>
            <a:r>
              <a:rPr lang="kk-KZ" dirty="0" smtClean="0"/>
              <a:t>(реттік) </a:t>
            </a:r>
            <a:endParaRPr lang="ru-RU" dirty="0"/>
          </a:p>
        </p:txBody>
      </p:sp>
      <p:sp>
        <p:nvSpPr>
          <p:cNvPr id="25" name="Прямоугольник 24"/>
          <p:cNvSpPr/>
          <p:nvPr/>
        </p:nvSpPr>
        <p:spPr>
          <a:xfrm>
            <a:off x="5724128" y="5229200"/>
            <a:ext cx="1029449" cy="369332"/>
          </a:xfrm>
          <a:prstGeom prst="rect">
            <a:avLst/>
          </a:prstGeom>
        </p:spPr>
        <p:txBody>
          <a:bodyPr wrap="none">
            <a:spAutoFit/>
          </a:bodyPr>
          <a:lstStyle/>
          <a:p>
            <a:r>
              <a:rPr lang="kk-KZ" dirty="0" smtClean="0"/>
              <a:t>(күйші) </a:t>
            </a:r>
            <a:endParaRPr lang="ru-RU" dirty="0"/>
          </a:p>
        </p:txBody>
      </p:sp>
      <p:sp>
        <p:nvSpPr>
          <p:cNvPr id="26" name="Прямоугольник 25"/>
          <p:cNvSpPr/>
          <p:nvPr/>
        </p:nvSpPr>
        <p:spPr>
          <a:xfrm>
            <a:off x="5796136" y="5589240"/>
            <a:ext cx="667170" cy="369332"/>
          </a:xfrm>
          <a:prstGeom prst="rect">
            <a:avLst/>
          </a:prstGeom>
        </p:spPr>
        <p:txBody>
          <a:bodyPr wrap="none">
            <a:spAutoFit/>
          </a:bodyPr>
          <a:lstStyle/>
          <a:p>
            <a:r>
              <a:rPr lang="kk-KZ" dirty="0" smtClean="0"/>
              <a:t>(97) </a:t>
            </a:r>
            <a:endParaRPr lang="ru-RU" dirty="0"/>
          </a:p>
        </p:txBody>
      </p:sp>
      <p:sp>
        <p:nvSpPr>
          <p:cNvPr id="27" name="Прямоугольник 26"/>
          <p:cNvSpPr/>
          <p:nvPr/>
        </p:nvSpPr>
        <p:spPr>
          <a:xfrm>
            <a:off x="5580112" y="5877272"/>
            <a:ext cx="1191352" cy="369332"/>
          </a:xfrm>
          <a:prstGeom prst="rect">
            <a:avLst/>
          </a:prstGeom>
        </p:spPr>
        <p:txBody>
          <a:bodyPr wrap="none">
            <a:spAutoFit/>
          </a:bodyPr>
          <a:lstStyle/>
          <a:p>
            <a:r>
              <a:rPr lang="kk-KZ" dirty="0" smtClean="0"/>
              <a:t>(6-шілде)</a:t>
            </a:r>
            <a:endParaRPr lang="ru-RU"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ppt_x"/>
                                          </p:val>
                                        </p:tav>
                                        <p:tav tm="100000">
                                          <p:val>
                                            <p:strVal val="#ppt_x"/>
                                          </p:val>
                                        </p:tav>
                                      </p:tavLst>
                                    </p:anim>
                                    <p:anim calcmode="lin" valueType="num">
                                      <p:cBhvr additive="base">
                                        <p:cTn id="2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fill="hold"/>
                                        <p:tgtEl>
                                          <p:spTgt spid="9"/>
                                        </p:tgtEl>
                                        <p:attrNameLst>
                                          <p:attrName>ppt_x</p:attrName>
                                        </p:attrNameLst>
                                      </p:cBhvr>
                                      <p:tavLst>
                                        <p:tav tm="0">
                                          <p:val>
                                            <p:strVal val="#ppt_x"/>
                                          </p:val>
                                        </p:tav>
                                        <p:tav tm="100000">
                                          <p:val>
                                            <p:strVal val="#ppt_x"/>
                                          </p:val>
                                        </p:tav>
                                      </p:tavLst>
                                    </p:anim>
                                    <p:anim calcmode="lin" valueType="num">
                                      <p:cBhvr additive="base">
                                        <p:cTn id="3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additive="base">
                                        <p:cTn id="37" dur="500" fill="hold"/>
                                        <p:tgtEl>
                                          <p:spTgt spid="10"/>
                                        </p:tgtEl>
                                        <p:attrNameLst>
                                          <p:attrName>ppt_x</p:attrName>
                                        </p:attrNameLst>
                                      </p:cBhvr>
                                      <p:tavLst>
                                        <p:tav tm="0">
                                          <p:val>
                                            <p:strVal val="#ppt_x"/>
                                          </p:val>
                                        </p:tav>
                                        <p:tav tm="100000">
                                          <p:val>
                                            <p:strVal val="#ppt_x"/>
                                          </p:val>
                                        </p:tav>
                                      </p:tavLst>
                                    </p:anim>
                                    <p:anim calcmode="lin" valueType="num">
                                      <p:cBhvr additive="base">
                                        <p:cTn id="3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1"/>
                                        </p:tgtEl>
                                        <p:attrNameLst>
                                          <p:attrName>style.visibility</p:attrName>
                                        </p:attrNameLst>
                                      </p:cBhvr>
                                      <p:to>
                                        <p:strVal val="visible"/>
                                      </p:to>
                                    </p:set>
                                    <p:anim calcmode="lin" valueType="num">
                                      <p:cBhvr additive="base">
                                        <p:cTn id="43" dur="500" fill="hold"/>
                                        <p:tgtEl>
                                          <p:spTgt spid="11"/>
                                        </p:tgtEl>
                                        <p:attrNameLst>
                                          <p:attrName>ppt_x</p:attrName>
                                        </p:attrNameLst>
                                      </p:cBhvr>
                                      <p:tavLst>
                                        <p:tav tm="0">
                                          <p:val>
                                            <p:strVal val="#ppt_x"/>
                                          </p:val>
                                        </p:tav>
                                        <p:tav tm="100000">
                                          <p:val>
                                            <p:strVal val="#ppt_x"/>
                                          </p:val>
                                        </p:tav>
                                      </p:tavLst>
                                    </p:anim>
                                    <p:anim calcmode="lin" valueType="num">
                                      <p:cBhvr additive="base">
                                        <p:cTn id="4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2"/>
                                        </p:tgtEl>
                                        <p:attrNameLst>
                                          <p:attrName>style.visibility</p:attrName>
                                        </p:attrNameLst>
                                      </p:cBhvr>
                                      <p:to>
                                        <p:strVal val="visible"/>
                                      </p:to>
                                    </p:set>
                                    <p:anim calcmode="lin" valueType="num">
                                      <p:cBhvr additive="base">
                                        <p:cTn id="49" dur="500" fill="hold"/>
                                        <p:tgtEl>
                                          <p:spTgt spid="12"/>
                                        </p:tgtEl>
                                        <p:attrNameLst>
                                          <p:attrName>ppt_x</p:attrName>
                                        </p:attrNameLst>
                                      </p:cBhvr>
                                      <p:tavLst>
                                        <p:tav tm="0">
                                          <p:val>
                                            <p:strVal val="#ppt_x"/>
                                          </p:val>
                                        </p:tav>
                                        <p:tav tm="100000">
                                          <p:val>
                                            <p:strVal val="#ppt_x"/>
                                          </p:val>
                                        </p:tav>
                                      </p:tavLst>
                                    </p:anim>
                                    <p:anim calcmode="lin" valueType="num">
                                      <p:cBhvr additive="base">
                                        <p:cTn id="5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21"/>
                                        </p:tgtEl>
                                        <p:attrNameLst>
                                          <p:attrName>style.visibility</p:attrName>
                                        </p:attrNameLst>
                                      </p:cBhvr>
                                      <p:to>
                                        <p:strVal val="visible"/>
                                      </p:to>
                                    </p:set>
                                    <p:anim calcmode="lin" valueType="num">
                                      <p:cBhvr additive="base">
                                        <p:cTn id="55" dur="500" fill="hold"/>
                                        <p:tgtEl>
                                          <p:spTgt spid="21"/>
                                        </p:tgtEl>
                                        <p:attrNameLst>
                                          <p:attrName>ppt_x</p:attrName>
                                        </p:attrNameLst>
                                      </p:cBhvr>
                                      <p:tavLst>
                                        <p:tav tm="0">
                                          <p:val>
                                            <p:strVal val="#ppt_x"/>
                                          </p:val>
                                        </p:tav>
                                        <p:tav tm="100000">
                                          <p:val>
                                            <p:strVal val="#ppt_x"/>
                                          </p:val>
                                        </p:tav>
                                      </p:tavLst>
                                    </p:anim>
                                    <p:anim calcmode="lin" valueType="num">
                                      <p:cBhvr additive="base">
                                        <p:cTn id="56"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1025"/>
                                        </p:tgtEl>
                                        <p:attrNameLst>
                                          <p:attrName>style.visibility</p:attrName>
                                        </p:attrNameLst>
                                      </p:cBhvr>
                                      <p:to>
                                        <p:strVal val="visible"/>
                                      </p:to>
                                    </p:set>
                                    <p:anim calcmode="lin" valueType="num">
                                      <p:cBhvr additive="base">
                                        <p:cTn id="61" dur="500" fill="hold"/>
                                        <p:tgtEl>
                                          <p:spTgt spid="1025"/>
                                        </p:tgtEl>
                                        <p:attrNameLst>
                                          <p:attrName>ppt_x</p:attrName>
                                        </p:attrNameLst>
                                      </p:cBhvr>
                                      <p:tavLst>
                                        <p:tav tm="0">
                                          <p:val>
                                            <p:strVal val="#ppt_x"/>
                                          </p:val>
                                        </p:tav>
                                        <p:tav tm="100000">
                                          <p:val>
                                            <p:strVal val="#ppt_x"/>
                                          </p:val>
                                        </p:tav>
                                      </p:tavLst>
                                    </p:anim>
                                    <p:anim calcmode="lin" valueType="num">
                                      <p:cBhvr additive="base">
                                        <p:cTn id="62" dur="500" fill="hold"/>
                                        <p:tgtEl>
                                          <p:spTgt spid="1025"/>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23"/>
                                        </p:tgtEl>
                                        <p:attrNameLst>
                                          <p:attrName>style.visibility</p:attrName>
                                        </p:attrNameLst>
                                      </p:cBhvr>
                                      <p:to>
                                        <p:strVal val="visible"/>
                                      </p:to>
                                    </p:set>
                                    <p:anim calcmode="lin" valueType="num">
                                      <p:cBhvr additive="base">
                                        <p:cTn id="67" dur="500" fill="hold"/>
                                        <p:tgtEl>
                                          <p:spTgt spid="23"/>
                                        </p:tgtEl>
                                        <p:attrNameLst>
                                          <p:attrName>ppt_x</p:attrName>
                                        </p:attrNameLst>
                                      </p:cBhvr>
                                      <p:tavLst>
                                        <p:tav tm="0">
                                          <p:val>
                                            <p:strVal val="#ppt_x"/>
                                          </p:val>
                                        </p:tav>
                                        <p:tav tm="100000">
                                          <p:val>
                                            <p:strVal val="#ppt_x"/>
                                          </p:val>
                                        </p:tav>
                                      </p:tavLst>
                                    </p:anim>
                                    <p:anim calcmode="lin" valueType="num">
                                      <p:cBhvr additive="base">
                                        <p:cTn id="68"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24"/>
                                        </p:tgtEl>
                                        <p:attrNameLst>
                                          <p:attrName>style.visibility</p:attrName>
                                        </p:attrNameLst>
                                      </p:cBhvr>
                                      <p:to>
                                        <p:strVal val="visible"/>
                                      </p:to>
                                    </p:set>
                                    <p:anim calcmode="lin" valueType="num">
                                      <p:cBhvr additive="base">
                                        <p:cTn id="73" dur="500" fill="hold"/>
                                        <p:tgtEl>
                                          <p:spTgt spid="24"/>
                                        </p:tgtEl>
                                        <p:attrNameLst>
                                          <p:attrName>ppt_x</p:attrName>
                                        </p:attrNameLst>
                                      </p:cBhvr>
                                      <p:tavLst>
                                        <p:tav tm="0">
                                          <p:val>
                                            <p:strVal val="#ppt_x"/>
                                          </p:val>
                                        </p:tav>
                                        <p:tav tm="100000">
                                          <p:val>
                                            <p:strVal val="#ppt_x"/>
                                          </p:val>
                                        </p:tav>
                                      </p:tavLst>
                                    </p:anim>
                                    <p:anim calcmode="lin" valueType="num">
                                      <p:cBhvr additive="base">
                                        <p:cTn id="74"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grpId="0" nodeType="clickEffect">
                                  <p:stCondLst>
                                    <p:cond delay="0"/>
                                  </p:stCondLst>
                                  <p:childTnLst>
                                    <p:set>
                                      <p:cBhvr>
                                        <p:cTn id="78" dur="1" fill="hold">
                                          <p:stCondLst>
                                            <p:cond delay="0"/>
                                          </p:stCondLst>
                                        </p:cTn>
                                        <p:tgtEl>
                                          <p:spTgt spid="25"/>
                                        </p:tgtEl>
                                        <p:attrNameLst>
                                          <p:attrName>style.visibility</p:attrName>
                                        </p:attrNameLst>
                                      </p:cBhvr>
                                      <p:to>
                                        <p:strVal val="visible"/>
                                      </p:to>
                                    </p:set>
                                    <p:anim calcmode="lin" valueType="num">
                                      <p:cBhvr additive="base">
                                        <p:cTn id="79" dur="500" fill="hold"/>
                                        <p:tgtEl>
                                          <p:spTgt spid="25"/>
                                        </p:tgtEl>
                                        <p:attrNameLst>
                                          <p:attrName>ppt_x</p:attrName>
                                        </p:attrNameLst>
                                      </p:cBhvr>
                                      <p:tavLst>
                                        <p:tav tm="0">
                                          <p:val>
                                            <p:strVal val="#ppt_x"/>
                                          </p:val>
                                        </p:tav>
                                        <p:tav tm="100000">
                                          <p:val>
                                            <p:strVal val="#ppt_x"/>
                                          </p:val>
                                        </p:tav>
                                      </p:tavLst>
                                    </p:anim>
                                    <p:anim calcmode="lin" valueType="num">
                                      <p:cBhvr additive="base">
                                        <p:cTn id="80"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grpId="0" nodeType="clickEffect">
                                  <p:stCondLst>
                                    <p:cond delay="0"/>
                                  </p:stCondLst>
                                  <p:childTnLst>
                                    <p:set>
                                      <p:cBhvr>
                                        <p:cTn id="84" dur="1" fill="hold">
                                          <p:stCondLst>
                                            <p:cond delay="0"/>
                                          </p:stCondLst>
                                        </p:cTn>
                                        <p:tgtEl>
                                          <p:spTgt spid="26"/>
                                        </p:tgtEl>
                                        <p:attrNameLst>
                                          <p:attrName>style.visibility</p:attrName>
                                        </p:attrNameLst>
                                      </p:cBhvr>
                                      <p:to>
                                        <p:strVal val="visible"/>
                                      </p:to>
                                    </p:set>
                                    <p:anim calcmode="lin" valueType="num">
                                      <p:cBhvr additive="base">
                                        <p:cTn id="85" dur="500" fill="hold"/>
                                        <p:tgtEl>
                                          <p:spTgt spid="26"/>
                                        </p:tgtEl>
                                        <p:attrNameLst>
                                          <p:attrName>ppt_x</p:attrName>
                                        </p:attrNameLst>
                                      </p:cBhvr>
                                      <p:tavLst>
                                        <p:tav tm="0">
                                          <p:val>
                                            <p:strVal val="#ppt_x"/>
                                          </p:val>
                                        </p:tav>
                                        <p:tav tm="100000">
                                          <p:val>
                                            <p:strVal val="#ppt_x"/>
                                          </p:val>
                                        </p:tav>
                                      </p:tavLst>
                                    </p:anim>
                                    <p:anim calcmode="lin" valueType="num">
                                      <p:cBhvr additive="base">
                                        <p:cTn id="86"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4" fill="hold" grpId="0" nodeType="clickEffect">
                                  <p:stCondLst>
                                    <p:cond delay="0"/>
                                  </p:stCondLst>
                                  <p:childTnLst>
                                    <p:set>
                                      <p:cBhvr>
                                        <p:cTn id="90" dur="1" fill="hold">
                                          <p:stCondLst>
                                            <p:cond delay="0"/>
                                          </p:stCondLst>
                                        </p:cTn>
                                        <p:tgtEl>
                                          <p:spTgt spid="27"/>
                                        </p:tgtEl>
                                        <p:attrNameLst>
                                          <p:attrName>style.visibility</p:attrName>
                                        </p:attrNameLst>
                                      </p:cBhvr>
                                      <p:to>
                                        <p:strVal val="visible"/>
                                      </p:to>
                                    </p:set>
                                    <p:anim calcmode="lin" valueType="num">
                                      <p:cBhvr additive="base">
                                        <p:cTn id="91" dur="500" fill="hold"/>
                                        <p:tgtEl>
                                          <p:spTgt spid="27"/>
                                        </p:tgtEl>
                                        <p:attrNameLst>
                                          <p:attrName>ppt_x</p:attrName>
                                        </p:attrNameLst>
                                      </p:cBhvr>
                                      <p:tavLst>
                                        <p:tav tm="0">
                                          <p:val>
                                            <p:strVal val="#ppt_x"/>
                                          </p:val>
                                        </p:tav>
                                        <p:tav tm="100000">
                                          <p:val>
                                            <p:strVal val="#ppt_x"/>
                                          </p:val>
                                        </p:tav>
                                      </p:tavLst>
                                    </p:anim>
                                    <p:anim calcmode="lin" valueType="num">
                                      <p:cBhvr additive="base">
                                        <p:cTn id="92"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P spid="10" grpId="0"/>
      <p:bldP spid="11" grpId="0"/>
      <p:bldP spid="12" grpId="0"/>
      <p:bldP spid="21" grpId="0"/>
      <p:bldP spid="1025" grpId="0"/>
      <p:bldP spid="23" grpId="0"/>
      <p:bldP spid="24" grpId="0"/>
      <p:bldP spid="25" grpId="0"/>
      <p:bldP spid="26" grpId="0"/>
      <p:bldP spid="2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kk-KZ" dirty="0" smtClean="0">
                <a:solidFill>
                  <a:schemeClr val="accent2">
                    <a:lumMod val="75000"/>
                  </a:schemeClr>
                </a:solidFill>
              </a:rPr>
              <a:t>Тіл-өнер» сайысы.</a:t>
            </a:r>
            <a:br>
              <a:rPr lang="kk-KZ" dirty="0" smtClean="0">
                <a:solidFill>
                  <a:schemeClr val="accent2">
                    <a:lumMod val="75000"/>
                  </a:schemeClr>
                </a:solidFill>
              </a:rPr>
            </a:br>
            <a:r>
              <a:rPr lang="kk-KZ" sz="2000" dirty="0" smtClean="0">
                <a:solidFill>
                  <a:schemeClr val="accent2">
                    <a:lumMod val="75000"/>
                  </a:schemeClr>
                </a:solidFill>
              </a:rPr>
              <a:t>(мақал-мәтелдер,сөйлемдер құрау)</a:t>
            </a:r>
            <a:endParaRPr lang="ru-RU" sz="2000" dirty="0">
              <a:solidFill>
                <a:schemeClr val="accent2">
                  <a:lumMod val="75000"/>
                </a:schemeClr>
              </a:solidFill>
            </a:endParaRPr>
          </a:p>
        </p:txBody>
      </p:sp>
      <p:sp>
        <p:nvSpPr>
          <p:cNvPr id="3" name="Содержимое 2"/>
          <p:cNvSpPr>
            <a:spLocks noGrp="1"/>
          </p:cNvSpPr>
          <p:nvPr>
            <p:ph idx="1"/>
          </p:nvPr>
        </p:nvSpPr>
        <p:spPr>
          <a:xfrm>
            <a:off x="457200" y="2276872"/>
            <a:ext cx="7239000" cy="4178864"/>
          </a:xfrm>
        </p:spPr>
        <p:txBody>
          <a:bodyPr/>
          <a:lstStyle/>
          <a:p>
            <a:r>
              <a:rPr lang="kk-KZ" dirty="0" smtClean="0"/>
              <a:t>(Отан,кітап, мектеп,білім,дос,тағамдар)</a:t>
            </a:r>
            <a:endParaRPr lang="ru-RU"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pPr algn="ctr"/>
            <a:r>
              <a:rPr lang="kk-KZ" sz="2000" dirty="0" smtClean="0">
                <a:solidFill>
                  <a:schemeClr val="accent2">
                    <a:lumMod val="75000"/>
                  </a:schemeClr>
                </a:solidFill>
              </a:rPr>
              <a:t>Сиқырлы сандар.</a:t>
            </a:r>
            <a:br>
              <a:rPr lang="kk-KZ" sz="2000" dirty="0" smtClean="0">
                <a:solidFill>
                  <a:schemeClr val="accent2">
                    <a:lumMod val="75000"/>
                  </a:schemeClr>
                </a:solidFill>
              </a:rPr>
            </a:br>
            <a:r>
              <a:rPr lang="kk-KZ" sz="2000" dirty="0" smtClean="0">
                <a:solidFill>
                  <a:schemeClr val="accent2">
                    <a:lumMod val="75000"/>
                  </a:schemeClr>
                </a:solidFill>
              </a:rPr>
              <a:t>                                                                                                                                       </a:t>
            </a:r>
            <a:r>
              <a:rPr lang="kk-KZ" sz="1400" dirty="0" smtClean="0">
                <a:solidFill>
                  <a:schemeClr val="accent2">
                    <a:lumMod val="75000"/>
                  </a:schemeClr>
                </a:solidFill>
              </a:rPr>
              <a:t>Бұл кезеңде 10 санына төрт,20 санына төрт сұрақ ілінеді. </a:t>
            </a:r>
            <a:br>
              <a:rPr lang="kk-KZ" sz="1400" dirty="0" smtClean="0">
                <a:solidFill>
                  <a:schemeClr val="accent2">
                    <a:lumMod val="75000"/>
                  </a:schemeClr>
                </a:solidFill>
              </a:rPr>
            </a:br>
            <a:r>
              <a:rPr lang="kk-KZ" sz="1400" dirty="0" smtClean="0">
                <a:solidFill>
                  <a:schemeClr val="accent2">
                    <a:lumMod val="75000"/>
                  </a:schemeClr>
                </a:solidFill>
              </a:rPr>
              <a:t>Әр санның артында пәннің аты жазылады. </a:t>
            </a:r>
            <a:br>
              <a:rPr lang="kk-KZ" sz="1400" dirty="0" smtClean="0">
                <a:solidFill>
                  <a:schemeClr val="accent2">
                    <a:lumMod val="75000"/>
                  </a:schemeClr>
                </a:solidFill>
              </a:rPr>
            </a:br>
            <a:r>
              <a:rPr lang="kk-KZ" sz="1400" dirty="0" smtClean="0">
                <a:solidFill>
                  <a:schemeClr val="accent2">
                    <a:lumMod val="75000"/>
                  </a:schemeClr>
                </a:solidFill>
              </a:rPr>
              <a:t>Ұпай саны өзі таңдаған сан болып есептеледі. </a:t>
            </a:r>
            <a:endParaRPr lang="ru-RU" sz="1400" dirty="0">
              <a:solidFill>
                <a:schemeClr val="accent2">
                  <a:lumMod val="75000"/>
                </a:schemeClr>
              </a:solidFill>
            </a:endParaRPr>
          </a:p>
        </p:txBody>
      </p:sp>
      <p:sp>
        <p:nvSpPr>
          <p:cNvPr id="3" name="Содержимое 2"/>
          <p:cNvSpPr>
            <a:spLocks noGrp="1"/>
          </p:cNvSpPr>
          <p:nvPr>
            <p:ph idx="1"/>
          </p:nvPr>
        </p:nvSpPr>
        <p:spPr>
          <a:xfrm>
            <a:off x="457200" y="2132856"/>
            <a:ext cx="7239000" cy="4322880"/>
          </a:xfrm>
        </p:spPr>
        <p:txBody>
          <a:bodyPr>
            <a:normAutofit/>
          </a:bodyPr>
          <a:lstStyle/>
          <a:p>
            <a:r>
              <a:rPr lang="kk-KZ" dirty="0" smtClean="0"/>
              <a:t>20 ұпайдың сұрағы. Қазақ тілі.                                                                                                                              1.Қазақ тілінде қанша жалғау бар?                                                                                                                   2.Қазақ тілінде дауыссыз дыбыстар нешеге бөлінеді?                                                                                        </a:t>
            </a:r>
            <a:endParaRPr lang="ru-RU" dirty="0" smtClean="0"/>
          </a:p>
          <a:p>
            <a:pPr>
              <a:buNone/>
            </a:pPr>
            <a:r>
              <a:rPr lang="kk-KZ" dirty="0" smtClean="0"/>
              <a:t>   Тарих.                                                                                                                                1. «Алтын адамды» қай жерден тапты?                                                                                                             2.Қазақстанның Ата Заңы күні қай күн?                                                                                                           </a:t>
            </a:r>
            <a:endParaRPr lang="ru-RU" dirty="0" smtClean="0"/>
          </a:p>
          <a:p>
            <a:pPr>
              <a:buNone/>
            </a:pPr>
            <a:endParaRPr lang="ru-RU"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539552" y="2780928"/>
            <a:ext cx="7239000" cy="2018624"/>
          </a:xfrm>
        </p:spPr>
        <p:txBody>
          <a:bodyPr/>
          <a:lstStyle/>
          <a:p>
            <a:pPr>
              <a:buNone/>
            </a:pPr>
            <a:r>
              <a:rPr lang="kk-KZ" dirty="0" smtClean="0"/>
              <a:t>Музыка.</a:t>
            </a:r>
          </a:p>
          <a:p>
            <a:pPr>
              <a:buNone/>
            </a:pPr>
            <a:r>
              <a:rPr lang="kk-KZ" dirty="0" smtClean="0"/>
              <a:t>1.Қобызда </a:t>
            </a:r>
            <a:r>
              <a:rPr lang="kk-KZ" dirty="0" smtClean="0"/>
              <a:t>ойнаған күйші?</a:t>
            </a:r>
          </a:p>
          <a:p>
            <a:pPr>
              <a:buNone/>
            </a:pPr>
            <a:r>
              <a:rPr lang="kk-KZ" dirty="0" smtClean="0"/>
              <a:t>2.Белгілі күйшілерді ата.                                                                                                              </a:t>
            </a:r>
            <a:endParaRPr lang="ru-RU" dirty="0"/>
          </a:p>
        </p:txBody>
      </p:sp>
      <p:sp>
        <p:nvSpPr>
          <p:cNvPr id="4" name="Содержимое 2"/>
          <p:cNvSpPr txBox="1">
            <a:spLocks/>
          </p:cNvSpPr>
          <p:nvPr/>
        </p:nvSpPr>
        <p:spPr>
          <a:xfrm>
            <a:off x="611560" y="908720"/>
            <a:ext cx="7239000" cy="2018624"/>
          </a:xfrm>
          <a:prstGeom prst="rect">
            <a:avLst/>
          </a:prstGeom>
        </p:spPr>
        <p:txBody>
          <a:bodyPr vert="horz">
            <a:normAutofit/>
          </a:bodyPr>
          <a:lstStyle/>
          <a:p>
            <a:pPr marL="274320" marR="0" lvl="0" indent="-274320" algn="l" defTabSz="914400" rtl="0" eaLnBrk="1" fontAlgn="auto" latinLnBrk="0" hangingPunct="1">
              <a:lnSpc>
                <a:spcPct val="100000"/>
              </a:lnSpc>
              <a:spcBef>
                <a:spcPts val="600"/>
              </a:spcBef>
              <a:spcAft>
                <a:spcPts val="0"/>
              </a:spcAft>
              <a:buClr>
                <a:schemeClr val="tx2"/>
              </a:buClr>
              <a:buSzPct val="73000"/>
              <a:buFont typeface="Wingdings 2"/>
              <a:buChar char=""/>
              <a:tabLst/>
              <a:defRPr/>
            </a:pPr>
            <a:endParaRPr kumimoji="0" lang="ru-RU" sz="2600" b="0" i="0" u="none" strike="noStrike" kern="1200" cap="none" spc="0" normalizeH="0" baseline="0" noProof="0" dirty="0">
              <a:ln>
                <a:noFill/>
              </a:ln>
              <a:solidFill>
                <a:schemeClr val="tx1"/>
              </a:solidFill>
              <a:effectLst/>
              <a:uLnTx/>
              <a:uFillTx/>
              <a:latin typeface="+mn-lt"/>
              <a:ea typeface="+mn-ea"/>
              <a:cs typeface="+mn-cs"/>
            </a:endParaRPr>
          </a:p>
        </p:txBody>
      </p:sp>
      <p:sp>
        <p:nvSpPr>
          <p:cNvPr id="5" name="Прямоугольник 4"/>
          <p:cNvSpPr/>
          <p:nvPr/>
        </p:nvSpPr>
        <p:spPr>
          <a:xfrm>
            <a:off x="611560" y="980728"/>
            <a:ext cx="7272808" cy="1938992"/>
          </a:xfrm>
          <a:prstGeom prst="rect">
            <a:avLst/>
          </a:prstGeom>
        </p:spPr>
        <p:txBody>
          <a:bodyPr wrap="square">
            <a:spAutoFit/>
          </a:bodyPr>
          <a:lstStyle/>
          <a:p>
            <a:r>
              <a:rPr lang="kk-KZ" sz="2400" dirty="0" smtClean="0"/>
              <a:t>10 ұпайдың сұрағы. </a:t>
            </a:r>
            <a:endParaRPr lang="kk-KZ" sz="2400" dirty="0" smtClean="0"/>
          </a:p>
          <a:p>
            <a:r>
              <a:rPr lang="kk-KZ" sz="2400" dirty="0" smtClean="0"/>
              <a:t>География</a:t>
            </a:r>
            <a:r>
              <a:rPr lang="kk-KZ" sz="2400" dirty="0" smtClean="0"/>
              <a:t>.                                                                                          1.Қазақстан жер көлемі бойынша әлемде нешінші орын алады?                                                                      2.Қазақстанның үшінші астанасы қай қала? </a:t>
            </a:r>
            <a:endParaRPr lang="ru-RU" sz="24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kk-KZ" dirty="0" smtClean="0"/>
              <a:t>Жекпе-жек. </a:t>
            </a:r>
            <a:endParaRPr lang="ru-RU" dirty="0"/>
          </a:p>
        </p:txBody>
      </p:sp>
      <p:sp>
        <p:nvSpPr>
          <p:cNvPr id="3" name="Содержимое 2"/>
          <p:cNvSpPr>
            <a:spLocks noGrp="1"/>
          </p:cNvSpPr>
          <p:nvPr>
            <p:ph idx="1"/>
          </p:nvPr>
        </p:nvSpPr>
        <p:spPr>
          <a:xfrm>
            <a:off x="179512" y="1844824"/>
            <a:ext cx="7920880" cy="4610912"/>
          </a:xfrm>
        </p:spPr>
        <p:txBody>
          <a:bodyPr/>
          <a:lstStyle/>
          <a:p>
            <a:r>
              <a:rPr lang="kk-KZ" dirty="0" smtClean="0"/>
              <a:t> «Қазақстандықтар» сөзіне бірнеше сөз құрау.</a:t>
            </a:r>
          </a:p>
          <a:p>
            <a:pPr>
              <a:buNone/>
            </a:pPr>
            <a:r>
              <a:rPr lang="kk-KZ" dirty="0" smtClean="0"/>
              <a:t>                                                                                                                                                                                                                              (қазақ,ас,тақ,тас,тандыр,қазы,тары,арық,ар,</a:t>
            </a:r>
          </a:p>
          <a:p>
            <a:pPr>
              <a:buNone/>
            </a:pPr>
            <a:r>
              <a:rPr lang="kk-KZ" dirty="0" smtClean="0"/>
              <a:t>ата,қаз,ара,нар,атан,тана,асық,ық,ыс,Қазақстан,</a:t>
            </a:r>
          </a:p>
          <a:p>
            <a:pPr>
              <a:buNone/>
            </a:pPr>
            <a:r>
              <a:rPr lang="kk-KZ" dirty="0" smtClean="0"/>
              <a:t>тарақ,сандық,сан,қатар,қақ,ат,қасық,ана,зат,</a:t>
            </a:r>
          </a:p>
          <a:p>
            <a:pPr>
              <a:buNone/>
            </a:pPr>
            <a:r>
              <a:rPr lang="kk-KZ" dirty="0" smtClean="0"/>
              <a:t>атыз,сатқын,т.б.)</a:t>
            </a:r>
            <a:endParaRPr lang="ru-RU"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additive="base">
                                        <p:cTn id="1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 calcmode="lin" valueType="num">
                                      <p:cBhvr additive="base">
                                        <p:cTn id="1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3" end="3"/>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Изящная">
  <a:themeElements>
    <a:clrScheme name="Изящная">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Изящная">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Изящная">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Opulent</Template>
  <TotalTime>119</TotalTime>
  <Words>412</Words>
  <Application>Microsoft Office PowerPoint</Application>
  <PresentationFormat>Экран (4:3)</PresentationFormat>
  <Paragraphs>63</Paragraphs>
  <Slides>9</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9</vt:i4>
      </vt:variant>
    </vt:vector>
  </HeadingPairs>
  <TitlesOfParts>
    <vt:vector size="10" baseType="lpstr">
      <vt:lpstr>Изящная</vt:lpstr>
      <vt:lpstr>Қазақ тілінің білгірлері. </vt:lpstr>
      <vt:lpstr>«Өзін-өзі таныстыру» </vt:lpstr>
      <vt:lpstr>«Бәйге»  </vt:lpstr>
      <vt:lpstr>«Алғырлар» тобына.</vt:lpstr>
      <vt:lpstr>« Жас қыран» тобына </vt:lpstr>
      <vt:lpstr>Тіл-өнер» сайысы. (мақал-мәтелдер,сөйлемдер құрау)</vt:lpstr>
      <vt:lpstr>Сиқырлы сандар.                                                                                                                                        Бұл кезеңде 10 санына төрт,20 санына төрт сұрақ ілінеді.  Әр санның артында пәннің аты жазылады.  Ұпай саны өзі таңдаған сан болып есептеледі. </vt:lpstr>
      <vt:lpstr>Слайд 8</vt:lpstr>
      <vt:lpstr>Жекпе-жек.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home</dc:creator>
  <cp:lastModifiedBy>home</cp:lastModifiedBy>
  <cp:revision>15</cp:revision>
  <dcterms:created xsi:type="dcterms:W3CDTF">2016-11-17T13:52:11Z</dcterms:created>
  <dcterms:modified xsi:type="dcterms:W3CDTF">2016-11-18T03:32:39Z</dcterms:modified>
</cp:coreProperties>
</file>